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5"/>
  </p:notesMasterIdLst>
  <p:sldIdLst>
    <p:sldId id="256" r:id="rId2"/>
    <p:sldId id="573" r:id="rId3"/>
    <p:sldId id="574" r:id="rId4"/>
    <p:sldId id="559" r:id="rId5"/>
    <p:sldId id="572" r:id="rId6"/>
    <p:sldId id="560" r:id="rId7"/>
    <p:sldId id="577" r:id="rId8"/>
    <p:sldId id="570" r:id="rId9"/>
    <p:sldId id="571" r:id="rId10"/>
    <p:sldId id="557" r:id="rId11"/>
    <p:sldId id="569" r:id="rId12"/>
    <p:sldId id="578" r:id="rId13"/>
    <p:sldId id="576" r:id="rId14"/>
    <p:sldId id="561" r:id="rId15"/>
    <p:sldId id="562" r:id="rId16"/>
    <p:sldId id="575" r:id="rId17"/>
    <p:sldId id="565" r:id="rId18"/>
    <p:sldId id="563" r:id="rId19"/>
    <p:sldId id="564" r:id="rId20"/>
    <p:sldId id="558" r:id="rId21"/>
    <p:sldId id="566" r:id="rId22"/>
    <p:sldId id="567" r:id="rId23"/>
    <p:sldId id="568"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B133EA3-B00B-D1D6-C6D3-38B3E9A572B7}" name="Panu Raatikainen (TAU)" initials="PR(" userId="S::panu.raatikainen@tuni.fi::1ea9d7f9-6e3c-49bd-a2c3-53c7b74d24e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6" autoAdjust="0"/>
    <p:restoredTop sz="95525" autoAdjust="0"/>
  </p:normalViewPr>
  <p:slideViewPr>
    <p:cSldViewPr>
      <p:cViewPr varScale="1">
        <p:scale>
          <a:sx n="102" d="100"/>
          <a:sy n="102" d="100"/>
        </p:scale>
        <p:origin x="1692" y="3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37AFAE9-920F-45B1-AFFB-521B57288BA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fi-FI"/>
          </a:p>
        </p:txBody>
      </p:sp>
      <p:sp>
        <p:nvSpPr>
          <p:cNvPr id="3" name="Date Placeholder 2">
            <a:extLst>
              <a:ext uri="{FF2B5EF4-FFF2-40B4-BE49-F238E27FC236}">
                <a16:creationId xmlns:a16="http://schemas.microsoft.com/office/drawing/2014/main" id="{3CC7E35B-57A7-4F3D-96BC-657323EB014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425CBFD6-3324-470D-B855-64C6A91FA713}" type="datetimeFigureOut">
              <a:rPr lang="fi-FI"/>
              <a:pPr>
                <a:defRPr/>
              </a:pPr>
              <a:t>25.3.2026</a:t>
            </a:fld>
            <a:endParaRPr lang="fi-FI"/>
          </a:p>
        </p:txBody>
      </p:sp>
      <p:sp>
        <p:nvSpPr>
          <p:cNvPr id="4" name="Slide Image Placeholder 3">
            <a:extLst>
              <a:ext uri="{FF2B5EF4-FFF2-40B4-BE49-F238E27FC236}">
                <a16:creationId xmlns:a16="http://schemas.microsoft.com/office/drawing/2014/main" id="{A7313A3E-A71A-4297-B789-C1AAFFC424A3}"/>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fi-FI" noProof="0"/>
          </a:p>
        </p:txBody>
      </p:sp>
      <p:sp>
        <p:nvSpPr>
          <p:cNvPr id="5" name="Notes Placeholder 4">
            <a:extLst>
              <a:ext uri="{FF2B5EF4-FFF2-40B4-BE49-F238E27FC236}">
                <a16:creationId xmlns:a16="http://schemas.microsoft.com/office/drawing/2014/main" id="{4BDA413A-DF63-4184-BB28-60AA88061BB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i-FI" noProof="0"/>
          </a:p>
        </p:txBody>
      </p:sp>
      <p:sp>
        <p:nvSpPr>
          <p:cNvPr id="6" name="Footer Placeholder 5">
            <a:extLst>
              <a:ext uri="{FF2B5EF4-FFF2-40B4-BE49-F238E27FC236}">
                <a16:creationId xmlns:a16="http://schemas.microsoft.com/office/drawing/2014/main" id="{E5C623C3-8E0B-4316-9019-0A92E9EC8260}"/>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fi-FI"/>
          </a:p>
        </p:txBody>
      </p:sp>
      <p:sp>
        <p:nvSpPr>
          <p:cNvPr id="7" name="Slide Number Placeholder 6">
            <a:extLst>
              <a:ext uri="{FF2B5EF4-FFF2-40B4-BE49-F238E27FC236}">
                <a16:creationId xmlns:a16="http://schemas.microsoft.com/office/drawing/2014/main" id="{D3006BC0-5E8E-4182-925E-EFEA540AE38B}"/>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D0D0ACB9-D9A0-4479-9C63-D81BE9C0CF8C}" type="slidenum">
              <a:rPr lang="fi-FI" altLang="fi-FI"/>
              <a:pPr>
                <a:defRPr/>
              </a:pPr>
              <a:t>‹#›</a:t>
            </a:fld>
            <a:endParaRPr lang="fi-FI" alt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475CE7E6-6786-4B2E-BB14-79DCBA01960B}"/>
              </a:ext>
            </a:extLst>
          </p:cNvPr>
          <p:cNvGrpSpPr>
            <a:grpSpLocks/>
          </p:cNvGrpSpPr>
          <p:nvPr/>
        </p:nvGrpSpPr>
        <p:grpSpPr bwMode="auto">
          <a:xfrm>
            <a:off x="4716463" y="5345113"/>
            <a:ext cx="4427537" cy="1512887"/>
            <a:chOff x="2971" y="3367"/>
            <a:chExt cx="2789" cy="953"/>
          </a:xfrm>
        </p:grpSpPr>
        <p:sp>
          <p:nvSpPr>
            <p:cNvPr id="5" name="Freeform 3">
              <a:extLst>
                <a:ext uri="{FF2B5EF4-FFF2-40B4-BE49-F238E27FC236}">
                  <a16:creationId xmlns:a16="http://schemas.microsoft.com/office/drawing/2014/main" id="{9D26D117-2D71-4E18-A924-39BCB2B05E60}"/>
                </a:ext>
              </a:extLst>
            </p:cNvPr>
            <p:cNvSpPr>
              <a:spLocks/>
            </p:cNvSpPr>
            <p:nvPr/>
          </p:nvSpPr>
          <p:spPr bwMode="ltGray">
            <a:xfrm>
              <a:off x="2971" y="3367"/>
              <a:ext cx="2789" cy="953"/>
            </a:xfrm>
            <a:custGeom>
              <a:avLst/>
              <a:gdLst>
                <a:gd name="T0" fmla="*/ 2969 w 2780"/>
                <a:gd name="T1" fmla="*/ 18 h 953"/>
                <a:gd name="T2" fmla="*/ 2876 w 2780"/>
                <a:gd name="T3" fmla="*/ 24 h 953"/>
                <a:gd name="T4" fmla="*/ 2809 w 2780"/>
                <a:gd name="T5" fmla="*/ 102 h 953"/>
                <a:gd name="T6" fmla="*/ 2694 w 2780"/>
                <a:gd name="T7" fmla="*/ 156 h 953"/>
                <a:gd name="T8" fmla="*/ 2687 w 2780"/>
                <a:gd name="T9" fmla="*/ 222 h 953"/>
                <a:gd name="T10" fmla="*/ 2667 w 2780"/>
                <a:gd name="T11" fmla="*/ 246 h 953"/>
                <a:gd name="T12" fmla="*/ 2647 w 2780"/>
                <a:gd name="T13" fmla="*/ 252 h 953"/>
                <a:gd name="T14" fmla="*/ 2573 w 2780"/>
                <a:gd name="T15" fmla="*/ 210 h 953"/>
                <a:gd name="T16" fmla="*/ 2427 w 2780"/>
                <a:gd name="T17" fmla="*/ 192 h 953"/>
                <a:gd name="T18" fmla="*/ 2400 w 2780"/>
                <a:gd name="T19" fmla="*/ 186 h 953"/>
                <a:gd name="T20" fmla="*/ 2379 w 2780"/>
                <a:gd name="T21" fmla="*/ 192 h 953"/>
                <a:gd name="T22" fmla="*/ 2300 w 2780"/>
                <a:gd name="T23" fmla="*/ 228 h 953"/>
                <a:gd name="T24" fmla="*/ 2264 w 2780"/>
                <a:gd name="T25" fmla="*/ 240 h 953"/>
                <a:gd name="T26" fmla="*/ 2240 w 2780"/>
                <a:gd name="T27" fmla="*/ 246 h 953"/>
                <a:gd name="T28" fmla="*/ 2228 w 2780"/>
                <a:gd name="T29" fmla="*/ 258 h 953"/>
                <a:gd name="T30" fmla="*/ 2228 w 2780"/>
                <a:gd name="T31" fmla="*/ 276 h 953"/>
                <a:gd name="T32" fmla="*/ 2205 w 2780"/>
                <a:gd name="T33" fmla="*/ 300 h 953"/>
                <a:gd name="T34" fmla="*/ 2187 w 2780"/>
                <a:gd name="T35" fmla="*/ 312 h 953"/>
                <a:gd name="T36" fmla="*/ 2175 w 2780"/>
                <a:gd name="T37" fmla="*/ 324 h 953"/>
                <a:gd name="T38" fmla="*/ 2163 w 2780"/>
                <a:gd name="T39" fmla="*/ 336 h 953"/>
                <a:gd name="T40" fmla="*/ 2128 w 2780"/>
                <a:gd name="T41" fmla="*/ 342 h 953"/>
                <a:gd name="T42" fmla="*/ 2051 w 2780"/>
                <a:gd name="T43" fmla="*/ 336 h 953"/>
                <a:gd name="T44" fmla="*/ 2009 w 2780"/>
                <a:gd name="T45" fmla="*/ 330 h 953"/>
                <a:gd name="T46" fmla="*/ 1997 w 2780"/>
                <a:gd name="T47" fmla="*/ 342 h 953"/>
                <a:gd name="T48" fmla="*/ 1985 w 2780"/>
                <a:gd name="T49" fmla="*/ 354 h 953"/>
                <a:gd name="T50" fmla="*/ 1955 w 2780"/>
                <a:gd name="T51" fmla="*/ 360 h 953"/>
                <a:gd name="T52" fmla="*/ 1896 w 2780"/>
                <a:gd name="T53" fmla="*/ 342 h 953"/>
                <a:gd name="T54" fmla="*/ 1872 w 2780"/>
                <a:gd name="T55" fmla="*/ 342 h 953"/>
                <a:gd name="T56" fmla="*/ 1848 w 2780"/>
                <a:gd name="T57" fmla="*/ 354 h 953"/>
                <a:gd name="T58" fmla="*/ 1779 w 2780"/>
                <a:gd name="T59" fmla="*/ 425 h 953"/>
                <a:gd name="T60" fmla="*/ 1729 w 2780"/>
                <a:gd name="T61" fmla="*/ 569 h 953"/>
                <a:gd name="T62" fmla="*/ 1729 w 2780"/>
                <a:gd name="T63" fmla="*/ 593 h 953"/>
                <a:gd name="T64" fmla="*/ 1736 w 2780"/>
                <a:gd name="T65" fmla="*/ 641 h 953"/>
                <a:gd name="T66" fmla="*/ 1757 w 2780"/>
                <a:gd name="T67" fmla="*/ 659 h 953"/>
                <a:gd name="T68" fmla="*/ 1750 w 2780"/>
                <a:gd name="T69" fmla="*/ 671 h 953"/>
                <a:gd name="T70" fmla="*/ 1736 w 2780"/>
                <a:gd name="T71" fmla="*/ 683 h 953"/>
                <a:gd name="T72" fmla="*/ 1652 w 2780"/>
                <a:gd name="T73" fmla="*/ 689 h 953"/>
                <a:gd name="T74" fmla="*/ 1575 w 2780"/>
                <a:gd name="T75" fmla="*/ 629 h 953"/>
                <a:gd name="T76" fmla="*/ 1428 w 2780"/>
                <a:gd name="T77" fmla="*/ 587 h 953"/>
                <a:gd name="T78" fmla="*/ 1272 w 2780"/>
                <a:gd name="T79" fmla="*/ 671 h 953"/>
                <a:gd name="T80" fmla="*/ 1082 w 2780"/>
                <a:gd name="T81" fmla="*/ 731 h 953"/>
                <a:gd name="T82" fmla="*/ 879 w 2780"/>
                <a:gd name="T83" fmla="*/ 743 h 953"/>
                <a:gd name="T84" fmla="*/ 672 w 2780"/>
                <a:gd name="T85" fmla="*/ 701 h 953"/>
                <a:gd name="T86" fmla="*/ 612 w 2780"/>
                <a:gd name="T87" fmla="*/ 695 h 953"/>
                <a:gd name="T88" fmla="*/ 600 w 2780"/>
                <a:gd name="T89" fmla="*/ 701 h 953"/>
                <a:gd name="T90" fmla="*/ 564 w 2780"/>
                <a:gd name="T91" fmla="*/ 731 h 953"/>
                <a:gd name="T92" fmla="*/ 458 w 2780"/>
                <a:gd name="T93" fmla="*/ 809 h 953"/>
                <a:gd name="T94" fmla="*/ 428 w 2780"/>
                <a:gd name="T95" fmla="*/ 821 h 953"/>
                <a:gd name="T96" fmla="*/ 404 w 2780"/>
                <a:gd name="T97" fmla="*/ 821 h 953"/>
                <a:gd name="T98" fmla="*/ 357 w 2780"/>
                <a:gd name="T99" fmla="*/ 827 h 953"/>
                <a:gd name="T100" fmla="*/ 231 w 2780"/>
                <a:gd name="T101" fmla="*/ 851 h 953"/>
                <a:gd name="T102" fmla="*/ 195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982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fi-FI"/>
            </a:p>
          </p:txBody>
        </p:sp>
        <p:sp>
          <p:nvSpPr>
            <p:cNvPr id="6" name="Freeform 4">
              <a:extLst>
                <a:ext uri="{FF2B5EF4-FFF2-40B4-BE49-F238E27FC236}">
                  <a16:creationId xmlns:a16="http://schemas.microsoft.com/office/drawing/2014/main" id="{1BA67755-3059-4407-B803-04D281975254}"/>
                </a:ext>
              </a:extLst>
            </p:cNvPr>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7" name="Freeform 5">
              <a:extLst>
                <a:ext uri="{FF2B5EF4-FFF2-40B4-BE49-F238E27FC236}">
                  <a16:creationId xmlns:a16="http://schemas.microsoft.com/office/drawing/2014/main" id="{56A286AB-C430-4FBE-9733-D63D59AD735A}"/>
                </a:ext>
              </a:extLst>
            </p:cNvPr>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8" name="Freeform 6">
              <a:extLst>
                <a:ext uri="{FF2B5EF4-FFF2-40B4-BE49-F238E27FC236}">
                  <a16:creationId xmlns:a16="http://schemas.microsoft.com/office/drawing/2014/main" id="{870D9861-5280-4546-8DFF-3833CEF23789}"/>
                </a:ext>
              </a:extLst>
            </p:cNvPr>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9" name="Freeform 7">
              <a:extLst>
                <a:ext uri="{FF2B5EF4-FFF2-40B4-BE49-F238E27FC236}">
                  <a16:creationId xmlns:a16="http://schemas.microsoft.com/office/drawing/2014/main" id="{F9FC604A-3502-4CB6-B6AB-2F91050108A6}"/>
                </a:ext>
              </a:extLst>
            </p:cNvPr>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0" name="Freeform 8">
              <a:extLst>
                <a:ext uri="{FF2B5EF4-FFF2-40B4-BE49-F238E27FC236}">
                  <a16:creationId xmlns:a16="http://schemas.microsoft.com/office/drawing/2014/main" id="{27913D23-A8AB-42D0-B641-0A8C276CBB92}"/>
                </a:ext>
              </a:extLst>
            </p:cNvPr>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1" name="Freeform 9">
              <a:extLst>
                <a:ext uri="{FF2B5EF4-FFF2-40B4-BE49-F238E27FC236}">
                  <a16:creationId xmlns:a16="http://schemas.microsoft.com/office/drawing/2014/main" id="{FDFC5BAF-B02B-4377-9999-FE27AED1C980}"/>
                </a:ext>
              </a:extLst>
            </p:cNvPr>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2" name="Freeform 10">
              <a:extLst>
                <a:ext uri="{FF2B5EF4-FFF2-40B4-BE49-F238E27FC236}">
                  <a16:creationId xmlns:a16="http://schemas.microsoft.com/office/drawing/2014/main" id="{9B2456F3-5672-4019-9665-CC6FB23ABE11}"/>
                </a:ext>
              </a:extLst>
            </p:cNvPr>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3" name="Freeform 11">
              <a:extLst>
                <a:ext uri="{FF2B5EF4-FFF2-40B4-BE49-F238E27FC236}">
                  <a16:creationId xmlns:a16="http://schemas.microsoft.com/office/drawing/2014/main" id="{67DADA64-59D9-4297-BCBD-77ADFB51C641}"/>
                </a:ext>
              </a:extLst>
            </p:cNvPr>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4" name="Freeform 12">
              <a:extLst>
                <a:ext uri="{FF2B5EF4-FFF2-40B4-BE49-F238E27FC236}">
                  <a16:creationId xmlns:a16="http://schemas.microsoft.com/office/drawing/2014/main" id="{B6F195CE-69F6-418F-9559-9E58780F14A3}"/>
                </a:ext>
              </a:extLst>
            </p:cNvPr>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5" name="Freeform 13">
              <a:extLst>
                <a:ext uri="{FF2B5EF4-FFF2-40B4-BE49-F238E27FC236}">
                  <a16:creationId xmlns:a16="http://schemas.microsoft.com/office/drawing/2014/main" id="{C6A74D89-9E25-4921-B021-DC2BAEA6D67D}"/>
                </a:ext>
              </a:extLst>
            </p:cNvPr>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6" name="Freeform 14">
              <a:extLst>
                <a:ext uri="{FF2B5EF4-FFF2-40B4-BE49-F238E27FC236}">
                  <a16:creationId xmlns:a16="http://schemas.microsoft.com/office/drawing/2014/main" id="{A3ADD1E8-0F92-46D1-B074-F2E6EB8B7490}"/>
                </a:ext>
              </a:extLst>
            </p:cNvPr>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7" name="Freeform 15">
              <a:extLst>
                <a:ext uri="{FF2B5EF4-FFF2-40B4-BE49-F238E27FC236}">
                  <a16:creationId xmlns:a16="http://schemas.microsoft.com/office/drawing/2014/main" id="{0868E2C2-EE7A-4A5A-ABE1-A2FAE5839D6C}"/>
                </a:ext>
              </a:extLst>
            </p:cNvPr>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8" name="Freeform 16">
              <a:extLst>
                <a:ext uri="{FF2B5EF4-FFF2-40B4-BE49-F238E27FC236}">
                  <a16:creationId xmlns:a16="http://schemas.microsoft.com/office/drawing/2014/main" id="{D4C24D99-3EFE-44EB-A56E-96FA13201470}"/>
                </a:ext>
              </a:extLst>
            </p:cNvPr>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9" name="Freeform 17">
              <a:extLst>
                <a:ext uri="{FF2B5EF4-FFF2-40B4-BE49-F238E27FC236}">
                  <a16:creationId xmlns:a16="http://schemas.microsoft.com/office/drawing/2014/main" id="{CB4129E3-5685-4982-AC40-937C7C67EBD5}"/>
                </a:ext>
              </a:extLst>
            </p:cNvPr>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29714"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29715"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a:extLst>
              <a:ext uri="{FF2B5EF4-FFF2-40B4-BE49-F238E27FC236}">
                <a16:creationId xmlns:a16="http://schemas.microsoft.com/office/drawing/2014/main" id="{08ACD3F3-D2B0-4908-BE3E-7FE91A447AB8}"/>
              </a:ext>
            </a:extLst>
          </p:cNvPr>
          <p:cNvSpPr>
            <a:spLocks noGrp="1" noChangeArrowheads="1"/>
          </p:cNvSpPr>
          <p:nvPr>
            <p:ph type="dt" sz="quarter" idx="10"/>
          </p:nvPr>
        </p:nvSpPr>
        <p:spPr/>
        <p:txBody>
          <a:bodyPr/>
          <a:lstStyle>
            <a:lvl1pPr>
              <a:defRPr/>
            </a:lvl1pPr>
          </a:lstStyle>
          <a:p>
            <a:pPr>
              <a:defRPr/>
            </a:pPr>
            <a:endParaRPr lang="en-US"/>
          </a:p>
        </p:txBody>
      </p:sp>
      <p:sp>
        <p:nvSpPr>
          <p:cNvPr id="21" name="Rectangle 21">
            <a:extLst>
              <a:ext uri="{FF2B5EF4-FFF2-40B4-BE49-F238E27FC236}">
                <a16:creationId xmlns:a16="http://schemas.microsoft.com/office/drawing/2014/main" id="{16D7B7D3-6AAB-413F-B919-975A3013146B}"/>
              </a:ext>
            </a:extLst>
          </p:cNvPr>
          <p:cNvSpPr>
            <a:spLocks noGrp="1" noChangeArrowheads="1"/>
          </p:cNvSpPr>
          <p:nvPr>
            <p:ph type="ftr" sz="quarter" idx="11"/>
          </p:nvPr>
        </p:nvSpPr>
        <p:spPr/>
        <p:txBody>
          <a:bodyPr/>
          <a:lstStyle>
            <a:lvl1pPr>
              <a:defRPr/>
            </a:lvl1pPr>
          </a:lstStyle>
          <a:p>
            <a:pPr>
              <a:defRPr/>
            </a:pPr>
            <a:endParaRPr lang="en-US"/>
          </a:p>
        </p:txBody>
      </p:sp>
      <p:sp>
        <p:nvSpPr>
          <p:cNvPr id="22" name="Rectangle 22">
            <a:extLst>
              <a:ext uri="{FF2B5EF4-FFF2-40B4-BE49-F238E27FC236}">
                <a16:creationId xmlns:a16="http://schemas.microsoft.com/office/drawing/2014/main" id="{894757F6-6ECB-4C7C-8DAB-0C98B82550DC}"/>
              </a:ext>
            </a:extLst>
          </p:cNvPr>
          <p:cNvSpPr>
            <a:spLocks noGrp="1" noChangeArrowheads="1"/>
          </p:cNvSpPr>
          <p:nvPr>
            <p:ph type="sldNum" sz="quarter" idx="12"/>
          </p:nvPr>
        </p:nvSpPr>
        <p:spPr/>
        <p:txBody>
          <a:bodyPr/>
          <a:lstStyle>
            <a:lvl1pPr>
              <a:defRPr/>
            </a:lvl1pPr>
          </a:lstStyle>
          <a:p>
            <a:pPr>
              <a:defRPr/>
            </a:pPr>
            <a:fld id="{B9FBCB7D-CA16-4FE1-87D4-E3D70768F733}" type="slidenum">
              <a:rPr lang="en-US" altLang="fi-FI"/>
              <a:pPr>
                <a:defRPr/>
              </a:pPr>
              <a:t>‹#›</a:t>
            </a:fld>
            <a:endParaRPr lang="en-US" altLang="fi-FI"/>
          </a:p>
        </p:txBody>
      </p:sp>
    </p:spTree>
    <p:extLst>
      <p:ext uri="{BB962C8B-B14F-4D97-AF65-F5344CB8AC3E}">
        <p14:creationId xmlns:p14="http://schemas.microsoft.com/office/powerpoint/2010/main" val="1117798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A4EEC258-08AF-4691-BCE0-4EE47A64676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CC9B9347-0118-4EC2-8513-00E5053AA44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B731A4AF-E402-467A-BC96-70B2C1BA0586}"/>
              </a:ext>
            </a:extLst>
          </p:cNvPr>
          <p:cNvSpPr>
            <a:spLocks noGrp="1" noChangeArrowheads="1"/>
          </p:cNvSpPr>
          <p:nvPr>
            <p:ph type="sldNum" sz="quarter" idx="12"/>
          </p:nvPr>
        </p:nvSpPr>
        <p:spPr>
          <a:ln/>
        </p:spPr>
        <p:txBody>
          <a:bodyPr/>
          <a:lstStyle>
            <a:lvl1pPr>
              <a:defRPr/>
            </a:lvl1pPr>
          </a:lstStyle>
          <a:p>
            <a:pPr>
              <a:defRPr/>
            </a:pPr>
            <a:fld id="{2FF07984-57D9-4B24-9C8E-9194C56ED500}" type="slidenum">
              <a:rPr lang="en-US" altLang="fi-FI"/>
              <a:pPr>
                <a:defRPr/>
              </a:pPr>
              <a:t>‹#›</a:t>
            </a:fld>
            <a:endParaRPr lang="en-US" altLang="fi-FI"/>
          </a:p>
        </p:txBody>
      </p:sp>
    </p:spTree>
    <p:extLst>
      <p:ext uri="{BB962C8B-B14F-4D97-AF65-F5344CB8AC3E}">
        <p14:creationId xmlns:p14="http://schemas.microsoft.com/office/powerpoint/2010/main" val="2240365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FA685D60-6F73-4BC3-A602-CA07BDCCF42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E8C27ABC-2A71-4067-AD53-DCA43D6A02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B0D08116-0939-4307-93B8-4AFE95347A1C}"/>
              </a:ext>
            </a:extLst>
          </p:cNvPr>
          <p:cNvSpPr>
            <a:spLocks noGrp="1" noChangeArrowheads="1"/>
          </p:cNvSpPr>
          <p:nvPr>
            <p:ph type="sldNum" sz="quarter" idx="12"/>
          </p:nvPr>
        </p:nvSpPr>
        <p:spPr>
          <a:ln/>
        </p:spPr>
        <p:txBody>
          <a:bodyPr/>
          <a:lstStyle>
            <a:lvl1pPr>
              <a:defRPr/>
            </a:lvl1pPr>
          </a:lstStyle>
          <a:p>
            <a:pPr>
              <a:defRPr/>
            </a:pPr>
            <a:fld id="{26A32B85-FEEA-4FFD-AA9A-F5F59DA11A6D}" type="slidenum">
              <a:rPr lang="en-US" altLang="fi-FI"/>
              <a:pPr>
                <a:defRPr/>
              </a:pPr>
              <a:t>‹#›</a:t>
            </a:fld>
            <a:endParaRPr lang="en-US" altLang="fi-FI"/>
          </a:p>
        </p:txBody>
      </p:sp>
    </p:spTree>
    <p:extLst>
      <p:ext uri="{BB962C8B-B14F-4D97-AF65-F5344CB8AC3E}">
        <p14:creationId xmlns:p14="http://schemas.microsoft.com/office/powerpoint/2010/main" val="259656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a:extLst>
              <a:ext uri="{FF2B5EF4-FFF2-40B4-BE49-F238E27FC236}">
                <a16:creationId xmlns:a16="http://schemas.microsoft.com/office/drawing/2014/main" id="{A421E99C-32EA-4514-B8F6-DB2F82FE4D7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4D4A3512-CB55-4456-AFAC-5986E786B5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2DB19928-29E8-4A07-A32D-585FF7A0161D}"/>
              </a:ext>
            </a:extLst>
          </p:cNvPr>
          <p:cNvSpPr>
            <a:spLocks noGrp="1" noChangeArrowheads="1"/>
          </p:cNvSpPr>
          <p:nvPr>
            <p:ph type="sldNum" sz="quarter" idx="12"/>
          </p:nvPr>
        </p:nvSpPr>
        <p:spPr>
          <a:ln/>
        </p:spPr>
        <p:txBody>
          <a:bodyPr/>
          <a:lstStyle>
            <a:lvl1pPr>
              <a:defRPr/>
            </a:lvl1pPr>
          </a:lstStyle>
          <a:p>
            <a:pPr>
              <a:defRPr/>
            </a:pPr>
            <a:fld id="{750DDA17-D415-4945-8449-724B9A9DA940}" type="slidenum">
              <a:rPr lang="en-US" altLang="fi-FI"/>
              <a:pPr>
                <a:defRPr/>
              </a:pPr>
              <a:t>‹#›</a:t>
            </a:fld>
            <a:endParaRPr lang="en-US" altLang="fi-FI"/>
          </a:p>
        </p:txBody>
      </p:sp>
    </p:spTree>
    <p:extLst>
      <p:ext uri="{BB962C8B-B14F-4D97-AF65-F5344CB8AC3E}">
        <p14:creationId xmlns:p14="http://schemas.microsoft.com/office/powerpoint/2010/main" val="2690593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a:extLst>
              <a:ext uri="{FF2B5EF4-FFF2-40B4-BE49-F238E27FC236}">
                <a16:creationId xmlns:a16="http://schemas.microsoft.com/office/drawing/2014/main" id="{83DC201D-FDF7-4477-BC49-B68DD75A01D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0">
            <a:extLst>
              <a:ext uri="{FF2B5EF4-FFF2-40B4-BE49-F238E27FC236}">
                <a16:creationId xmlns:a16="http://schemas.microsoft.com/office/drawing/2014/main" id="{28D1AB12-8AE1-45F4-9D99-67A5FE98748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1">
            <a:extLst>
              <a:ext uri="{FF2B5EF4-FFF2-40B4-BE49-F238E27FC236}">
                <a16:creationId xmlns:a16="http://schemas.microsoft.com/office/drawing/2014/main" id="{B153D902-35D0-4A11-9995-703BDDE27240}"/>
              </a:ext>
            </a:extLst>
          </p:cNvPr>
          <p:cNvSpPr>
            <a:spLocks noGrp="1" noChangeArrowheads="1"/>
          </p:cNvSpPr>
          <p:nvPr>
            <p:ph type="sldNum" sz="quarter" idx="12"/>
          </p:nvPr>
        </p:nvSpPr>
        <p:spPr>
          <a:ln/>
        </p:spPr>
        <p:txBody>
          <a:bodyPr/>
          <a:lstStyle>
            <a:lvl1pPr>
              <a:defRPr/>
            </a:lvl1pPr>
          </a:lstStyle>
          <a:p>
            <a:pPr>
              <a:defRPr/>
            </a:pPr>
            <a:fld id="{EA3DA64C-A337-413A-BCC0-EB4F140003F8}" type="slidenum">
              <a:rPr lang="en-US" altLang="fi-FI"/>
              <a:pPr>
                <a:defRPr/>
              </a:pPr>
              <a:t>‹#›</a:t>
            </a:fld>
            <a:endParaRPr lang="en-US" altLang="fi-FI"/>
          </a:p>
        </p:txBody>
      </p:sp>
    </p:spTree>
    <p:extLst>
      <p:ext uri="{BB962C8B-B14F-4D97-AF65-F5344CB8AC3E}">
        <p14:creationId xmlns:p14="http://schemas.microsoft.com/office/powerpoint/2010/main" val="864155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a:extLst>
              <a:ext uri="{FF2B5EF4-FFF2-40B4-BE49-F238E27FC236}">
                <a16:creationId xmlns:a16="http://schemas.microsoft.com/office/drawing/2014/main" id="{E0D1C283-B9FF-4BBC-807A-BE1C88AFD18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0">
            <a:extLst>
              <a:ext uri="{FF2B5EF4-FFF2-40B4-BE49-F238E27FC236}">
                <a16:creationId xmlns:a16="http://schemas.microsoft.com/office/drawing/2014/main" id="{A60D22B8-03E0-45EF-9833-83550C0FBA4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1">
            <a:extLst>
              <a:ext uri="{FF2B5EF4-FFF2-40B4-BE49-F238E27FC236}">
                <a16:creationId xmlns:a16="http://schemas.microsoft.com/office/drawing/2014/main" id="{6A1FE902-F197-4A77-B72D-FE6B1773D35B}"/>
              </a:ext>
            </a:extLst>
          </p:cNvPr>
          <p:cNvSpPr>
            <a:spLocks noGrp="1" noChangeArrowheads="1"/>
          </p:cNvSpPr>
          <p:nvPr>
            <p:ph type="sldNum" sz="quarter" idx="12"/>
          </p:nvPr>
        </p:nvSpPr>
        <p:spPr>
          <a:ln/>
        </p:spPr>
        <p:txBody>
          <a:bodyPr/>
          <a:lstStyle>
            <a:lvl1pPr>
              <a:defRPr/>
            </a:lvl1pPr>
          </a:lstStyle>
          <a:p>
            <a:pPr>
              <a:defRPr/>
            </a:pPr>
            <a:fld id="{149E4D57-FC4C-4A9C-9DF0-78671FD04B2E}" type="slidenum">
              <a:rPr lang="en-US" altLang="fi-FI"/>
              <a:pPr>
                <a:defRPr/>
              </a:pPr>
              <a:t>‹#›</a:t>
            </a:fld>
            <a:endParaRPr lang="en-US" altLang="fi-FI"/>
          </a:p>
        </p:txBody>
      </p:sp>
    </p:spTree>
    <p:extLst>
      <p:ext uri="{BB962C8B-B14F-4D97-AF65-F5344CB8AC3E}">
        <p14:creationId xmlns:p14="http://schemas.microsoft.com/office/powerpoint/2010/main" val="1300516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a:extLst>
              <a:ext uri="{FF2B5EF4-FFF2-40B4-BE49-F238E27FC236}">
                <a16:creationId xmlns:a16="http://schemas.microsoft.com/office/drawing/2014/main" id="{1DE81A01-A880-4245-9290-4E186337630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0">
            <a:extLst>
              <a:ext uri="{FF2B5EF4-FFF2-40B4-BE49-F238E27FC236}">
                <a16:creationId xmlns:a16="http://schemas.microsoft.com/office/drawing/2014/main" id="{60249755-8418-4F62-B0BB-AEC26679C0C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1">
            <a:extLst>
              <a:ext uri="{FF2B5EF4-FFF2-40B4-BE49-F238E27FC236}">
                <a16:creationId xmlns:a16="http://schemas.microsoft.com/office/drawing/2014/main" id="{6F3D0574-A84D-402B-A8FA-1253348F40BC}"/>
              </a:ext>
            </a:extLst>
          </p:cNvPr>
          <p:cNvSpPr>
            <a:spLocks noGrp="1" noChangeArrowheads="1"/>
          </p:cNvSpPr>
          <p:nvPr>
            <p:ph type="sldNum" sz="quarter" idx="12"/>
          </p:nvPr>
        </p:nvSpPr>
        <p:spPr>
          <a:ln/>
        </p:spPr>
        <p:txBody>
          <a:bodyPr/>
          <a:lstStyle>
            <a:lvl1pPr>
              <a:defRPr/>
            </a:lvl1pPr>
          </a:lstStyle>
          <a:p>
            <a:pPr>
              <a:defRPr/>
            </a:pPr>
            <a:fld id="{FF4DC9A1-9401-49BE-B14E-33220B6D40A2}" type="slidenum">
              <a:rPr lang="en-US" altLang="fi-FI"/>
              <a:pPr>
                <a:defRPr/>
              </a:pPr>
              <a:t>‹#›</a:t>
            </a:fld>
            <a:endParaRPr lang="en-US" altLang="fi-FI"/>
          </a:p>
        </p:txBody>
      </p:sp>
    </p:spTree>
    <p:extLst>
      <p:ext uri="{BB962C8B-B14F-4D97-AF65-F5344CB8AC3E}">
        <p14:creationId xmlns:p14="http://schemas.microsoft.com/office/powerpoint/2010/main" val="750749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a:extLst>
              <a:ext uri="{FF2B5EF4-FFF2-40B4-BE49-F238E27FC236}">
                <a16:creationId xmlns:a16="http://schemas.microsoft.com/office/drawing/2014/main" id="{C913284C-D949-4D4C-8D41-669E41A18C6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0">
            <a:extLst>
              <a:ext uri="{FF2B5EF4-FFF2-40B4-BE49-F238E27FC236}">
                <a16:creationId xmlns:a16="http://schemas.microsoft.com/office/drawing/2014/main" id="{539DD901-F4D0-4D01-BDBB-10F6D4DA9C7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1">
            <a:extLst>
              <a:ext uri="{FF2B5EF4-FFF2-40B4-BE49-F238E27FC236}">
                <a16:creationId xmlns:a16="http://schemas.microsoft.com/office/drawing/2014/main" id="{7DBBF389-C1E4-4741-B657-A7E7B7CCA122}"/>
              </a:ext>
            </a:extLst>
          </p:cNvPr>
          <p:cNvSpPr>
            <a:spLocks noGrp="1" noChangeArrowheads="1"/>
          </p:cNvSpPr>
          <p:nvPr>
            <p:ph type="sldNum" sz="quarter" idx="12"/>
          </p:nvPr>
        </p:nvSpPr>
        <p:spPr>
          <a:ln/>
        </p:spPr>
        <p:txBody>
          <a:bodyPr/>
          <a:lstStyle>
            <a:lvl1pPr>
              <a:defRPr/>
            </a:lvl1pPr>
          </a:lstStyle>
          <a:p>
            <a:pPr>
              <a:defRPr/>
            </a:pPr>
            <a:fld id="{8E0EC335-E296-440D-B73D-4094F6C529AE}" type="slidenum">
              <a:rPr lang="en-US" altLang="fi-FI"/>
              <a:pPr>
                <a:defRPr/>
              </a:pPr>
              <a:t>‹#›</a:t>
            </a:fld>
            <a:endParaRPr lang="en-US" altLang="fi-FI"/>
          </a:p>
        </p:txBody>
      </p:sp>
    </p:spTree>
    <p:extLst>
      <p:ext uri="{BB962C8B-B14F-4D97-AF65-F5344CB8AC3E}">
        <p14:creationId xmlns:p14="http://schemas.microsoft.com/office/powerpoint/2010/main" val="1933183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a:extLst>
              <a:ext uri="{FF2B5EF4-FFF2-40B4-BE49-F238E27FC236}">
                <a16:creationId xmlns:a16="http://schemas.microsoft.com/office/drawing/2014/main" id="{85F9BEFD-778A-4C61-8A83-C2FEAFCA862B}"/>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0">
            <a:extLst>
              <a:ext uri="{FF2B5EF4-FFF2-40B4-BE49-F238E27FC236}">
                <a16:creationId xmlns:a16="http://schemas.microsoft.com/office/drawing/2014/main" id="{E4A3A15F-B077-4F76-B298-AD764909048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1">
            <a:extLst>
              <a:ext uri="{FF2B5EF4-FFF2-40B4-BE49-F238E27FC236}">
                <a16:creationId xmlns:a16="http://schemas.microsoft.com/office/drawing/2014/main" id="{F14007A6-5C54-4511-A9E9-2B035F08B571}"/>
              </a:ext>
            </a:extLst>
          </p:cNvPr>
          <p:cNvSpPr>
            <a:spLocks noGrp="1" noChangeArrowheads="1"/>
          </p:cNvSpPr>
          <p:nvPr>
            <p:ph type="sldNum" sz="quarter" idx="12"/>
          </p:nvPr>
        </p:nvSpPr>
        <p:spPr>
          <a:ln/>
        </p:spPr>
        <p:txBody>
          <a:bodyPr/>
          <a:lstStyle>
            <a:lvl1pPr>
              <a:defRPr/>
            </a:lvl1pPr>
          </a:lstStyle>
          <a:p>
            <a:pPr>
              <a:defRPr/>
            </a:pPr>
            <a:fld id="{1B8E5FA1-4BB4-476B-A0FD-5B52DD314683}" type="slidenum">
              <a:rPr lang="en-US" altLang="fi-FI"/>
              <a:pPr>
                <a:defRPr/>
              </a:pPr>
              <a:t>‹#›</a:t>
            </a:fld>
            <a:endParaRPr lang="en-US" altLang="fi-FI"/>
          </a:p>
        </p:txBody>
      </p:sp>
    </p:spTree>
    <p:extLst>
      <p:ext uri="{BB962C8B-B14F-4D97-AF65-F5344CB8AC3E}">
        <p14:creationId xmlns:p14="http://schemas.microsoft.com/office/powerpoint/2010/main" val="4013432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a:extLst>
              <a:ext uri="{FF2B5EF4-FFF2-40B4-BE49-F238E27FC236}">
                <a16:creationId xmlns:a16="http://schemas.microsoft.com/office/drawing/2014/main" id="{DF92F790-63AC-43A3-8285-BDEE8452433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0">
            <a:extLst>
              <a:ext uri="{FF2B5EF4-FFF2-40B4-BE49-F238E27FC236}">
                <a16:creationId xmlns:a16="http://schemas.microsoft.com/office/drawing/2014/main" id="{31C94A38-5B28-4818-94CB-24FF2CEC4D1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1">
            <a:extLst>
              <a:ext uri="{FF2B5EF4-FFF2-40B4-BE49-F238E27FC236}">
                <a16:creationId xmlns:a16="http://schemas.microsoft.com/office/drawing/2014/main" id="{3B8E46B0-09BD-45FB-9E3C-A7347A71F3DB}"/>
              </a:ext>
            </a:extLst>
          </p:cNvPr>
          <p:cNvSpPr>
            <a:spLocks noGrp="1" noChangeArrowheads="1"/>
          </p:cNvSpPr>
          <p:nvPr>
            <p:ph type="sldNum" sz="quarter" idx="12"/>
          </p:nvPr>
        </p:nvSpPr>
        <p:spPr>
          <a:ln/>
        </p:spPr>
        <p:txBody>
          <a:bodyPr/>
          <a:lstStyle>
            <a:lvl1pPr>
              <a:defRPr/>
            </a:lvl1pPr>
          </a:lstStyle>
          <a:p>
            <a:pPr>
              <a:defRPr/>
            </a:pPr>
            <a:fld id="{1E05277D-29B5-4B85-BFA4-A91044934F9B}" type="slidenum">
              <a:rPr lang="en-US" altLang="fi-FI"/>
              <a:pPr>
                <a:defRPr/>
              </a:pPr>
              <a:t>‹#›</a:t>
            </a:fld>
            <a:endParaRPr lang="en-US" altLang="fi-FI"/>
          </a:p>
        </p:txBody>
      </p:sp>
    </p:spTree>
    <p:extLst>
      <p:ext uri="{BB962C8B-B14F-4D97-AF65-F5344CB8AC3E}">
        <p14:creationId xmlns:p14="http://schemas.microsoft.com/office/powerpoint/2010/main" val="3614292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a:extLst>
              <a:ext uri="{FF2B5EF4-FFF2-40B4-BE49-F238E27FC236}">
                <a16:creationId xmlns:a16="http://schemas.microsoft.com/office/drawing/2014/main" id="{89CCF927-0E13-4068-B474-736C426F4A1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0">
            <a:extLst>
              <a:ext uri="{FF2B5EF4-FFF2-40B4-BE49-F238E27FC236}">
                <a16:creationId xmlns:a16="http://schemas.microsoft.com/office/drawing/2014/main" id="{88FB2276-38CE-45D7-845A-0EB0F0D9C24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1">
            <a:extLst>
              <a:ext uri="{FF2B5EF4-FFF2-40B4-BE49-F238E27FC236}">
                <a16:creationId xmlns:a16="http://schemas.microsoft.com/office/drawing/2014/main" id="{D8A6AF64-05D1-4FB4-8C30-2EFEA4414BE1}"/>
              </a:ext>
            </a:extLst>
          </p:cNvPr>
          <p:cNvSpPr>
            <a:spLocks noGrp="1" noChangeArrowheads="1"/>
          </p:cNvSpPr>
          <p:nvPr>
            <p:ph type="sldNum" sz="quarter" idx="12"/>
          </p:nvPr>
        </p:nvSpPr>
        <p:spPr>
          <a:ln/>
        </p:spPr>
        <p:txBody>
          <a:bodyPr/>
          <a:lstStyle>
            <a:lvl1pPr>
              <a:defRPr/>
            </a:lvl1pPr>
          </a:lstStyle>
          <a:p>
            <a:pPr>
              <a:defRPr/>
            </a:pPr>
            <a:fld id="{60FB2E43-AA27-4DF9-94A1-0D4FF6DD1435}" type="slidenum">
              <a:rPr lang="en-US" altLang="fi-FI"/>
              <a:pPr>
                <a:defRPr/>
              </a:pPr>
              <a:t>‹#›</a:t>
            </a:fld>
            <a:endParaRPr lang="en-US" altLang="fi-FI"/>
          </a:p>
        </p:txBody>
      </p:sp>
    </p:spTree>
    <p:extLst>
      <p:ext uri="{BB962C8B-B14F-4D97-AF65-F5344CB8AC3E}">
        <p14:creationId xmlns:p14="http://schemas.microsoft.com/office/powerpoint/2010/main" val="3998261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5D9E9E"/>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71F69FDA-A14E-43F6-BDCB-95001CFB5762}"/>
              </a:ext>
            </a:extLst>
          </p:cNvPr>
          <p:cNvGrpSpPr>
            <a:grpSpLocks/>
          </p:cNvGrpSpPr>
          <p:nvPr/>
        </p:nvGrpSpPr>
        <p:grpSpPr bwMode="auto">
          <a:xfrm>
            <a:off x="4716463" y="5345113"/>
            <a:ext cx="4427537" cy="1512887"/>
            <a:chOff x="2971" y="3367"/>
            <a:chExt cx="2789" cy="953"/>
          </a:xfrm>
        </p:grpSpPr>
        <p:sp>
          <p:nvSpPr>
            <p:cNvPr id="1032" name="Freeform 3">
              <a:extLst>
                <a:ext uri="{FF2B5EF4-FFF2-40B4-BE49-F238E27FC236}">
                  <a16:creationId xmlns:a16="http://schemas.microsoft.com/office/drawing/2014/main" id="{BC0B8AAA-C97D-432B-8B39-4558FFEDE378}"/>
                </a:ext>
              </a:extLst>
            </p:cNvPr>
            <p:cNvSpPr>
              <a:spLocks/>
            </p:cNvSpPr>
            <p:nvPr/>
          </p:nvSpPr>
          <p:spPr bwMode="ltGray">
            <a:xfrm>
              <a:off x="2971" y="3367"/>
              <a:ext cx="2789" cy="953"/>
            </a:xfrm>
            <a:custGeom>
              <a:avLst/>
              <a:gdLst>
                <a:gd name="T0" fmla="*/ 2969 w 2780"/>
                <a:gd name="T1" fmla="*/ 18 h 953"/>
                <a:gd name="T2" fmla="*/ 2876 w 2780"/>
                <a:gd name="T3" fmla="*/ 24 h 953"/>
                <a:gd name="T4" fmla="*/ 2809 w 2780"/>
                <a:gd name="T5" fmla="*/ 102 h 953"/>
                <a:gd name="T6" fmla="*/ 2694 w 2780"/>
                <a:gd name="T7" fmla="*/ 156 h 953"/>
                <a:gd name="T8" fmla="*/ 2687 w 2780"/>
                <a:gd name="T9" fmla="*/ 222 h 953"/>
                <a:gd name="T10" fmla="*/ 2667 w 2780"/>
                <a:gd name="T11" fmla="*/ 246 h 953"/>
                <a:gd name="T12" fmla="*/ 2647 w 2780"/>
                <a:gd name="T13" fmla="*/ 252 h 953"/>
                <a:gd name="T14" fmla="*/ 2573 w 2780"/>
                <a:gd name="T15" fmla="*/ 210 h 953"/>
                <a:gd name="T16" fmla="*/ 2427 w 2780"/>
                <a:gd name="T17" fmla="*/ 192 h 953"/>
                <a:gd name="T18" fmla="*/ 2400 w 2780"/>
                <a:gd name="T19" fmla="*/ 186 h 953"/>
                <a:gd name="T20" fmla="*/ 2379 w 2780"/>
                <a:gd name="T21" fmla="*/ 192 h 953"/>
                <a:gd name="T22" fmla="*/ 2300 w 2780"/>
                <a:gd name="T23" fmla="*/ 228 h 953"/>
                <a:gd name="T24" fmla="*/ 2264 w 2780"/>
                <a:gd name="T25" fmla="*/ 240 h 953"/>
                <a:gd name="T26" fmla="*/ 2240 w 2780"/>
                <a:gd name="T27" fmla="*/ 246 h 953"/>
                <a:gd name="T28" fmla="*/ 2228 w 2780"/>
                <a:gd name="T29" fmla="*/ 258 h 953"/>
                <a:gd name="T30" fmla="*/ 2228 w 2780"/>
                <a:gd name="T31" fmla="*/ 276 h 953"/>
                <a:gd name="T32" fmla="*/ 2205 w 2780"/>
                <a:gd name="T33" fmla="*/ 300 h 953"/>
                <a:gd name="T34" fmla="*/ 2187 w 2780"/>
                <a:gd name="T35" fmla="*/ 312 h 953"/>
                <a:gd name="T36" fmla="*/ 2175 w 2780"/>
                <a:gd name="T37" fmla="*/ 324 h 953"/>
                <a:gd name="T38" fmla="*/ 2163 w 2780"/>
                <a:gd name="T39" fmla="*/ 336 h 953"/>
                <a:gd name="T40" fmla="*/ 2128 w 2780"/>
                <a:gd name="T41" fmla="*/ 342 h 953"/>
                <a:gd name="T42" fmla="*/ 2051 w 2780"/>
                <a:gd name="T43" fmla="*/ 336 h 953"/>
                <a:gd name="T44" fmla="*/ 2009 w 2780"/>
                <a:gd name="T45" fmla="*/ 330 h 953"/>
                <a:gd name="T46" fmla="*/ 1997 w 2780"/>
                <a:gd name="T47" fmla="*/ 342 h 953"/>
                <a:gd name="T48" fmla="*/ 1985 w 2780"/>
                <a:gd name="T49" fmla="*/ 354 h 953"/>
                <a:gd name="T50" fmla="*/ 1955 w 2780"/>
                <a:gd name="T51" fmla="*/ 360 h 953"/>
                <a:gd name="T52" fmla="*/ 1896 w 2780"/>
                <a:gd name="T53" fmla="*/ 342 h 953"/>
                <a:gd name="T54" fmla="*/ 1872 w 2780"/>
                <a:gd name="T55" fmla="*/ 342 h 953"/>
                <a:gd name="T56" fmla="*/ 1848 w 2780"/>
                <a:gd name="T57" fmla="*/ 354 h 953"/>
                <a:gd name="T58" fmla="*/ 1779 w 2780"/>
                <a:gd name="T59" fmla="*/ 425 h 953"/>
                <a:gd name="T60" fmla="*/ 1729 w 2780"/>
                <a:gd name="T61" fmla="*/ 569 h 953"/>
                <a:gd name="T62" fmla="*/ 1729 w 2780"/>
                <a:gd name="T63" fmla="*/ 593 h 953"/>
                <a:gd name="T64" fmla="*/ 1736 w 2780"/>
                <a:gd name="T65" fmla="*/ 641 h 953"/>
                <a:gd name="T66" fmla="*/ 1757 w 2780"/>
                <a:gd name="T67" fmla="*/ 659 h 953"/>
                <a:gd name="T68" fmla="*/ 1750 w 2780"/>
                <a:gd name="T69" fmla="*/ 671 h 953"/>
                <a:gd name="T70" fmla="*/ 1736 w 2780"/>
                <a:gd name="T71" fmla="*/ 683 h 953"/>
                <a:gd name="T72" fmla="*/ 1652 w 2780"/>
                <a:gd name="T73" fmla="*/ 689 h 953"/>
                <a:gd name="T74" fmla="*/ 1575 w 2780"/>
                <a:gd name="T75" fmla="*/ 629 h 953"/>
                <a:gd name="T76" fmla="*/ 1428 w 2780"/>
                <a:gd name="T77" fmla="*/ 587 h 953"/>
                <a:gd name="T78" fmla="*/ 1272 w 2780"/>
                <a:gd name="T79" fmla="*/ 671 h 953"/>
                <a:gd name="T80" fmla="*/ 1082 w 2780"/>
                <a:gd name="T81" fmla="*/ 731 h 953"/>
                <a:gd name="T82" fmla="*/ 879 w 2780"/>
                <a:gd name="T83" fmla="*/ 743 h 953"/>
                <a:gd name="T84" fmla="*/ 672 w 2780"/>
                <a:gd name="T85" fmla="*/ 701 h 953"/>
                <a:gd name="T86" fmla="*/ 612 w 2780"/>
                <a:gd name="T87" fmla="*/ 695 h 953"/>
                <a:gd name="T88" fmla="*/ 600 w 2780"/>
                <a:gd name="T89" fmla="*/ 701 h 953"/>
                <a:gd name="T90" fmla="*/ 564 w 2780"/>
                <a:gd name="T91" fmla="*/ 731 h 953"/>
                <a:gd name="T92" fmla="*/ 458 w 2780"/>
                <a:gd name="T93" fmla="*/ 809 h 953"/>
                <a:gd name="T94" fmla="*/ 428 w 2780"/>
                <a:gd name="T95" fmla="*/ 821 h 953"/>
                <a:gd name="T96" fmla="*/ 404 w 2780"/>
                <a:gd name="T97" fmla="*/ 821 h 953"/>
                <a:gd name="T98" fmla="*/ 357 w 2780"/>
                <a:gd name="T99" fmla="*/ 827 h 953"/>
                <a:gd name="T100" fmla="*/ 231 w 2780"/>
                <a:gd name="T101" fmla="*/ 851 h 953"/>
                <a:gd name="T102" fmla="*/ 195 w 2780"/>
                <a:gd name="T103" fmla="*/ 857 h 953"/>
                <a:gd name="T104" fmla="*/ 125 w 2780"/>
                <a:gd name="T105" fmla="*/ 851 h 953"/>
                <a:gd name="T106" fmla="*/ 107 w 2780"/>
                <a:gd name="T107" fmla="*/ 857 h 953"/>
                <a:gd name="T108" fmla="*/ 101 w 2780"/>
                <a:gd name="T109" fmla="*/ 875 h 953"/>
                <a:gd name="T110" fmla="*/ 83 w 2780"/>
                <a:gd name="T111" fmla="*/ 887 h 953"/>
                <a:gd name="T112" fmla="*/ 48 w 2780"/>
                <a:gd name="T113" fmla="*/ 899 h 953"/>
                <a:gd name="T114" fmla="*/ 2982 w 2780"/>
                <a:gd name="T115" fmla="*/ 24 h 9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48" y="186"/>
                  </a:lnTo>
                  <a:lnTo>
                    <a:pt x="2242" y="186"/>
                  </a:lnTo>
                  <a:lnTo>
                    <a:pt x="2236" y="186"/>
                  </a:lnTo>
                  <a:lnTo>
                    <a:pt x="2230" y="186"/>
                  </a:lnTo>
                  <a:lnTo>
                    <a:pt x="2224" y="192"/>
                  </a:lnTo>
                  <a:lnTo>
                    <a:pt x="2218" y="192"/>
                  </a:lnTo>
                  <a:lnTo>
                    <a:pt x="2212" y="198"/>
                  </a:lnTo>
                  <a:lnTo>
                    <a:pt x="2194" y="204"/>
                  </a:lnTo>
                  <a:lnTo>
                    <a:pt x="2170" y="210"/>
                  </a:lnTo>
                  <a:lnTo>
                    <a:pt x="2146" y="228"/>
                  </a:lnTo>
                  <a:lnTo>
                    <a:pt x="2122" y="240"/>
                  </a:lnTo>
                  <a:lnTo>
                    <a:pt x="2116" y="240"/>
                  </a:lnTo>
                  <a:lnTo>
                    <a:pt x="2110" y="240"/>
                  </a:lnTo>
                  <a:lnTo>
                    <a:pt x="2104" y="240"/>
                  </a:lnTo>
                  <a:lnTo>
                    <a:pt x="2098" y="246"/>
                  </a:lnTo>
                  <a:lnTo>
                    <a:pt x="2092" y="246"/>
                  </a:lnTo>
                  <a:lnTo>
                    <a:pt x="2086" y="246"/>
                  </a:lnTo>
                  <a:lnTo>
                    <a:pt x="2080" y="252"/>
                  </a:lnTo>
                  <a:lnTo>
                    <a:pt x="2080" y="258"/>
                  </a:lnTo>
                  <a:lnTo>
                    <a:pt x="2074" y="258"/>
                  </a:lnTo>
                  <a:lnTo>
                    <a:pt x="2074" y="264"/>
                  </a:lnTo>
                  <a:lnTo>
                    <a:pt x="2074" y="270"/>
                  </a:lnTo>
                  <a:lnTo>
                    <a:pt x="2074" y="276"/>
                  </a:lnTo>
                  <a:lnTo>
                    <a:pt x="2069" y="288"/>
                  </a:lnTo>
                  <a:lnTo>
                    <a:pt x="2057" y="300"/>
                  </a:lnTo>
                  <a:lnTo>
                    <a:pt x="2051" y="300"/>
                  </a:lnTo>
                  <a:lnTo>
                    <a:pt x="2045" y="300"/>
                  </a:lnTo>
                  <a:lnTo>
                    <a:pt x="2039" y="306"/>
                  </a:lnTo>
                  <a:lnTo>
                    <a:pt x="2033" y="306"/>
                  </a:lnTo>
                  <a:lnTo>
                    <a:pt x="2033" y="312"/>
                  </a:lnTo>
                  <a:lnTo>
                    <a:pt x="2027" y="312"/>
                  </a:lnTo>
                  <a:lnTo>
                    <a:pt x="2027" y="318"/>
                  </a:lnTo>
                  <a:lnTo>
                    <a:pt x="2021" y="324"/>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1" y="336"/>
                  </a:lnTo>
                  <a:lnTo>
                    <a:pt x="1865" y="342"/>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71"/>
                  </a:lnTo>
                  <a:lnTo>
                    <a:pt x="1632" y="671"/>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2"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path>
              </a:pathLst>
            </a:custGeom>
            <a:gradFill rotWithShape="0">
              <a:gsLst>
                <a:gs pos="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fi-FI"/>
            </a:p>
          </p:txBody>
        </p:sp>
        <p:sp>
          <p:nvSpPr>
            <p:cNvPr id="28676" name="Freeform 4">
              <a:extLst>
                <a:ext uri="{FF2B5EF4-FFF2-40B4-BE49-F238E27FC236}">
                  <a16:creationId xmlns:a16="http://schemas.microsoft.com/office/drawing/2014/main" id="{10256CC6-6E46-448E-A239-183DB247B145}"/>
                </a:ext>
              </a:extLst>
            </p:cNvPr>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77" name="Freeform 5">
              <a:extLst>
                <a:ext uri="{FF2B5EF4-FFF2-40B4-BE49-F238E27FC236}">
                  <a16:creationId xmlns:a16="http://schemas.microsoft.com/office/drawing/2014/main" id="{5BF13697-538C-4007-8894-C79FC2079873}"/>
                </a:ext>
              </a:extLst>
            </p:cNvPr>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78" name="Freeform 6">
              <a:extLst>
                <a:ext uri="{FF2B5EF4-FFF2-40B4-BE49-F238E27FC236}">
                  <a16:creationId xmlns:a16="http://schemas.microsoft.com/office/drawing/2014/main" id="{0466E967-D9C5-40F2-88FD-F3C3F5F282A7}"/>
                </a:ext>
              </a:extLst>
            </p:cNvPr>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79" name="Freeform 7">
              <a:extLst>
                <a:ext uri="{FF2B5EF4-FFF2-40B4-BE49-F238E27FC236}">
                  <a16:creationId xmlns:a16="http://schemas.microsoft.com/office/drawing/2014/main" id="{5E5E126F-94C0-4F9E-B1A0-A3B44CB3A87A}"/>
                </a:ext>
              </a:extLst>
            </p:cNvPr>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0" name="Freeform 8">
              <a:extLst>
                <a:ext uri="{FF2B5EF4-FFF2-40B4-BE49-F238E27FC236}">
                  <a16:creationId xmlns:a16="http://schemas.microsoft.com/office/drawing/2014/main" id="{012AD7BF-5DEE-4875-9E5F-AD551DC01479}"/>
                </a:ext>
              </a:extLst>
            </p:cNvPr>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1" name="Freeform 9">
              <a:extLst>
                <a:ext uri="{FF2B5EF4-FFF2-40B4-BE49-F238E27FC236}">
                  <a16:creationId xmlns:a16="http://schemas.microsoft.com/office/drawing/2014/main" id="{47CAF6A7-92D0-47B4-A09D-8D018BBC6C39}"/>
                </a:ext>
              </a:extLst>
            </p:cNvPr>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2" name="Freeform 10">
              <a:extLst>
                <a:ext uri="{FF2B5EF4-FFF2-40B4-BE49-F238E27FC236}">
                  <a16:creationId xmlns:a16="http://schemas.microsoft.com/office/drawing/2014/main" id="{F712C5C3-D266-400C-ABD4-2FA21FA656EB}"/>
                </a:ext>
              </a:extLst>
            </p:cNvPr>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3" name="Freeform 11">
              <a:extLst>
                <a:ext uri="{FF2B5EF4-FFF2-40B4-BE49-F238E27FC236}">
                  <a16:creationId xmlns:a16="http://schemas.microsoft.com/office/drawing/2014/main" id="{266FBA77-2951-4376-93E6-207A2F9D8680}"/>
                </a:ext>
              </a:extLst>
            </p:cNvPr>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4" name="Freeform 12">
              <a:extLst>
                <a:ext uri="{FF2B5EF4-FFF2-40B4-BE49-F238E27FC236}">
                  <a16:creationId xmlns:a16="http://schemas.microsoft.com/office/drawing/2014/main" id="{4DB89309-B692-4C4C-9AFB-BB681E199F68}"/>
                </a:ext>
              </a:extLst>
            </p:cNvPr>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5" name="Freeform 13">
              <a:extLst>
                <a:ext uri="{FF2B5EF4-FFF2-40B4-BE49-F238E27FC236}">
                  <a16:creationId xmlns:a16="http://schemas.microsoft.com/office/drawing/2014/main" id="{0FA681DF-7C36-4D91-99A1-3CBF1AFA405E}"/>
                </a:ext>
              </a:extLst>
            </p:cNvPr>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6" name="Freeform 14">
              <a:extLst>
                <a:ext uri="{FF2B5EF4-FFF2-40B4-BE49-F238E27FC236}">
                  <a16:creationId xmlns:a16="http://schemas.microsoft.com/office/drawing/2014/main" id="{5F3CE4F5-9337-4C03-9C86-69979B728704}"/>
                </a:ext>
              </a:extLst>
            </p:cNvPr>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7" name="Freeform 15">
              <a:extLst>
                <a:ext uri="{FF2B5EF4-FFF2-40B4-BE49-F238E27FC236}">
                  <a16:creationId xmlns:a16="http://schemas.microsoft.com/office/drawing/2014/main" id="{B3430FC0-51A8-4D40-A4B1-CFDB8936A937}"/>
                </a:ext>
              </a:extLst>
            </p:cNvPr>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8" name="Freeform 16">
              <a:extLst>
                <a:ext uri="{FF2B5EF4-FFF2-40B4-BE49-F238E27FC236}">
                  <a16:creationId xmlns:a16="http://schemas.microsoft.com/office/drawing/2014/main" id="{EBFD1A79-F2E9-4E64-A844-78886F294DD3}"/>
                </a:ext>
              </a:extLst>
            </p:cNvPr>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28689" name="Freeform 17">
              <a:extLst>
                <a:ext uri="{FF2B5EF4-FFF2-40B4-BE49-F238E27FC236}">
                  <a16:creationId xmlns:a16="http://schemas.microsoft.com/office/drawing/2014/main" id="{8CF10A93-77EC-4A06-A159-0B30301C8389}"/>
                </a:ext>
              </a:extLst>
            </p:cNvPr>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28690" name="Rectangle 18">
            <a:extLst>
              <a:ext uri="{FF2B5EF4-FFF2-40B4-BE49-F238E27FC236}">
                <a16:creationId xmlns:a16="http://schemas.microsoft.com/office/drawing/2014/main" id="{4C8F847D-FD66-4F6A-8BD7-D478333FA39C}"/>
              </a:ext>
            </a:extLst>
          </p:cNvPr>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28691" name="Rectangle 19">
            <a:extLst>
              <a:ext uri="{FF2B5EF4-FFF2-40B4-BE49-F238E27FC236}">
                <a16:creationId xmlns:a16="http://schemas.microsoft.com/office/drawing/2014/main" id="{D0862B0E-6668-441E-B167-F91C949C2C6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a:defRPr/>
            </a:pPr>
            <a:endParaRPr lang="en-US"/>
          </a:p>
        </p:txBody>
      </p:sp>
      <p:sp>
        <p:nvSpPr>
          <p:cNvPr id="28692" name="Rectangle 20">
            <a:extLst>
              <a:ext uri="{FF2B5EF4-FFF2-40B4-BE49-F238E27FC236}">
                <a16:creationId xmlns:a16="http://schemas.microsoft.com/office/drawing/2014/main" id="{472ED117-7426-47C3-9D4F-B675C0AE0150}"/>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a:defRPr/>
            </a:pPr>
            <a:endParaRPr lang="en-US"/>
          </a:p>
        </p:txBody>
      </p:sp>
      <p:sp>
        <p:nvSpPr>
          <p:cNvPr id="28693" name="Rectangle 21">
            <a:extLst>
              <a:ext uri="{FF2B5EF4-FFF2-40B4-BE49-F238E27FC236}">
                <a16:creationId xmlns:a16="http://schemas.microsoft.com/office/drawing/2014/main" id="{87BB00BD-9BCB-4C3F-8B26-C923FC849032}"/>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6DEE77E7-DA9D-4D92-9797-BD457C0A4C74}" type="slidenum">
              <a:rPr lang="en-US" altLang="fi-FI"/>
              <a:pPr>
                <a:defRPr/>
              </a:pPr>
              <a:t>‹#›</a:t>
            </a:fld>
            <a:endParaRPr lang="en-US" altLang="fi-FI"/>
          </a:p>
        </p:txBody>
      </p:sp>
      <p:sp>
        <p:nvSpPr>
          <p:cNvPr id="28694" name="Rectangle 22">
            <a:extLst>
              <a:ext uri="{FF2B5EF4-FFF2-40B4-BE49-F238E27FC236}">
                <a16:creationId xmlns:a16="http://schemas.microsoft.com/office/drawing/2014/main" id="{8BC49792-3DA8-4C9C-85FE-56ECF07D9D21}"/>
              </a:ext>
            </a:extLst>
          </p:cNvPr>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974" r:id="rId1"/>
    <p:sldLayoutId id="2147483964" r:id="rId2"/>
    <p:sldLayoutId id="2147483965" r:id="rId3"/>
    <p:sldLayoutId id="2147483966" r:id="rId4"/>
    <p:sldLayoutId id="2147483967" r:id="rId5"/>
    <p:sldLayoutId id="2147483968" r:id="rId6"/>
    <p:sldLayoutId id="2147483969" r:id="rId7"/>
    <p:sldLayoutId id="2147483970" r:id="rId8"/>
    <p:sldLayoutId id="2147483971" r:id="rId9"/>
    <p:sldLayoutId id="2147483972" r:id="rId10"/>
    <p:sldLayoutId id="2147483973" r:id="rId11"/>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anose="05000000000000000000"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DBEF0BF-E8BC-4034-9F52-D14C0D8FD0A7}"/>
              </a:ext>
            </a:extLst>
          </p:cNvPr>
          <p:cNvSpPr>
            <a:spLocks noGrp="1" noChangeArrowheads="1"/>
          </p:cNvSpPr>
          <p:nvPr>
            <p:ph type="ctrTitle"/>
          </p:nvPr>
        </p:nvSpPr>
        <p:spPr>
          <a:xfrm>
            <a:off x="685800" y="620713"/>
            <a:ext cx="7772400" cy="4752503"/>
          </a:xfrm>
        </p:spPr>
        <p:txBody>
          <a:bodyPr/>
          <a:lstStyle/>
          <a:p>
            <a:pPr eaLnBrk="1" hangingPunct="1">
              <a:lnSpc>
                <a:spcPct val="150000"/>
              </a:lnSpc>
              <a:defRPr/>
            </a:pPr>
            <a:br>
              <a:rPr lang="fi-FI" sz="2800" b="1" dirty="0"/>
            </a:br>
            <a:br>
              <a:rPr lang="fi-FI" sz="2800" b="1" dirty="0"/>
            </a:br>
            <a:r>
              <a:rPr lang="en-US" sz="3600" b="1" dirty="0" err="1"/>
              <a:t>Emergentti</a:t>
            </a:r>
            <a:r>
              <a:rPr lang="en-US" sz="3600" b="1" dirty="0"/>
              <a:t> </a:t>
            </a:r>
            <a:r>
              <a:rPr lang="en-US" sz="3600" b="1" dirty="0" err="1"/>
              <a:t>materialismi</a:t>
            </a:r>
            <a:br>
              <a:rPr lang="fi-FI" sz="4000" dirty="0"/>
            </a:br>
            <a:br>
              <a:rPr lang="fi-FI" sz="2400" dirty="0"/>
            </a:br>
            <a:br>
              <a:rPr lang="fi-FI" sz="2400" dirty="0"/>
            </a:br>
            <a:r>
              <a:rPr lang="fi-FI" sz="2800" b="1" dirty="0"/>
              <a:t>Panu Raatikainen </a:t>
            </a:r>
            <a:br>
              <a:rPr lang="fi-FI" sz="2800" dirty="0"/>
            </a:br>
            <a:r>
              <a:rPr lang="fi-FI" sz="2800" i="1" dirty="0" err="1"/>
              <a:t>Tamperen</a:t>
            </a:r>
            <a:r>
              <a:rPr lang="fi-FI" sz="2800" i="1" dirty="0"/>
              <a:t> yliopisto </a:t>
            </a:r>
            <a:br>
              <a:rPr lang="fi-FI" sz="2800" i="1" dirty="0"/>
            </a:br>
            <a:endParaRPr lang="en-US" sz="2400" i="1" dirty="0"/>
          </a:p>
        </p:txBody>
      </p:sp>
      <p:sp>
        <p:nvSpPr>
          <p:cNvPr id="3" name="Dian numeron paikkamerkki 2">
            <a:extLst>
              <a:ext uri="{FF2B5EF4-FFF2-40B4-BE49-F238E27FC236}">
                <a16:creationId xmlns:a16="http://schemas.microsoft.com/office/drawing/2014/main" id="{DEE2F352-B573-8402-5600-C5E38082B405}"/>
              </a:ext>
            </a:extLst>
          </p:cNvPr>
          <p:cNvSpPr>
            <a:spLocks noGrp="1"/>
          </p:cNvSpPr>
          <p:nvPr>
            <p:ph type="sldNum" sz="quarter" idx="12"/>
          </p:nvPr>
        </p:nvSpPr>
        <p:spPr/>
        <p:txBody>
          <a:bodyPr/>
          <a:lstStyle/>
          <a:p>
            <a:pPr>
              <a:defRPr/>
            </a:pPr>
            <a:fld id="{B9FBCB7D-CA16-4FE1-87D4-E3D70768F733}" type="slidenum">
              <a:rPr lang="en-US" altLang="fi-FI" smtClean="0"/>
              <a:pPr>
                <a:defRPr/>
              </a:pPr>
              <a:t>1</a:t>
            </a:fld>
            <a:endParaRPr lang="en-US" altLang="fi-FI"/>
          </a:p>
        </p:txBody>
      </p:sp>
      <p:sp>
        <p:nvSpPr>
          <p:cNvPr id="2" name="Rectangle 1">
            <a:extLst>
              <a:ext uri="{FF2B5EF4-FFF2-40B4-BE49-F238E27FC236}">
                <a16:creationId xmlns:a16="http://schemas.microsoft.com/office/drawing/2014/main" id="{26F9D3BC-5984-EC4C-82D3-5E3F8ED8735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200" b="0" i="0" u="none" strike="noStrike" cap="none" normalizeH="0" baseline="0">
                <a:ln>
                  <a:noFill/>
                </a:ln>
                <a:solidFill>
                  <a:srgbClr val="000000"/>
                </a:solidFill>
                <a:effectLst/>
                <a:latin typeface="Aptos" panose="020B0004020202020204" pitchFamily="34" charset="0"/>
              </a:rPr>
              <a:t>"Consciousness, Materialism, and Explanation".</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5125C2BD-C406-7087-979F-3AD64AA84725}"/>
              </a:ext>
            </a:extLst>
          </p:cNvPr>
          <p:cNvSpPr>
            <a:spLocks noGrp="1"/>
          </p:cNvSpPr>
          <p:nvPr>
            <p:ph idx="1"/>
          </p:nvPr>
        </p:nvSpPr>
        <p:spPr>
          <a:xfrm>
            <a:off x="457200" y="692696"/>
            <a:ext cx="8229600" cy="5438229"/>
          </a:xfrm>
        </p:spPr>
        <p:txBody>
          <a:bodyPr/>
          <a:lstStyle/>
          <a:p>
            <a:r>
              <a:rPr lang="en-US" sz="2200" b="1" dirty="0" err="1"/>
              <a:t>Kansainvälinen</a:t>
            </a:r>
            <a:r>
              <a:rPr lang="en-US" sz="2200" b="1" dirty="0"/>
              <a:t> </a:t>
            </a:r>
            <a:r>
              <a:rPr lang="en-US" sz="2200" b="1" dirty="0" err="1"/>
              <a:t>keskustelu</a:t>
            </a:r>
            <a:r>
              <a:rPr lang="en-US" sz="2200" b="1" dirty="0"/>
              <a:t> 1990-luvulta </a:t>
            </a:r>
            <a:r>
              <a:rPr lang="en-US" sz="2200" b="1" dirty="0" err="1"/>
              <a:t>alkaen</a:t>
            </a:r>
            <a:endParaRPr lang="en-US" sz="2200" b="1" dirty="0"/>
          </a:p>
          <a:p>
            <a:endParaRPr lang="en-US" sz="2000" dirty="0"/>
          </a:p>
          <a:p>
            <a:r>
              <a:rPr lang="en-US" sz="2000" dirty="0" err="1"/>
              <a:t>Kiinnostus</a:t>
            </a:r>
            <a:r>
              <a:rPr lang="en-US" sz="2000" dirty="0"/>
              <a:t> </a:t>
            </a:r>
            <a:r>
              <a:rPr lang="en-US" sz="2000" dirty="0" err="1"/>
              <a:t>emergentismiin</a:t>
            </a:r>
            <a:r>
              <a:rPr lang="en-US" sz="2000" dirty="0"/>
              <a:t> </a:t>
            </a:r>
            <a:r>
              <a:rPr lang="en-US" sz="2000" dirty="0" err="1"/>
              <a:t>ollut</a:t>
            </a:r>
            <a:r>
              <a:rPr lang="en-US" sz="2000" dirty="0"/>
              <a:t> </a:t>
            </a:r>
            <a:r>
              <a:rPr lang="en-US" sz="2000" dirty="0" err="1"/>
              <a:t>nousussa</a:t>
            </a:r>
            <a:r>
              <a:rPr lang="en-US" sz="2000" dirty="0"/>
              <a:t>:</a:t>
            </a:r>
          </a:p>
          <a:p>
            <a:endParaRPr lang="en-US" sz="2000" dirty="0"/>
          </a:p>
          <a:p>
            <a:r>
              <a:rPr lang="en-US" sz="2000" dirty="0"/>
              <a:t>A. Beckermann, H. Flohr &amp; J. Kim (</a:t>
            </a:r>
            <a:r>
              <a:rPr lang="en-US" sz="2000" dirty="0" err="1"/>
              <a:t>toim</a:t>
            </a:r>
            <a:r>
              <a:rPr lang="en-US" sz="2000" dirty="0"/>
              <a:t>.) </a:t>
            </a:r>
            <a:br>
              <a:rPr lang="en-US" sz="2000" dirty="0"/>
            </a:br>
            <a:r>
              <a:rPr lang="en-US" sz="2000" b="1" i="1" dirty="0"/>
              <a:t>Emergence or Reduction?</a:t>
            </a:r>
            <a:r>
              <a:rPr lang="en-US" sz="2000" i="1" dirty="0"/>
              <a:t>  </a:t>
            </a:r>
            <a:r>
              <a:rPr lang="en-US" sz="2000" dirty="0"/>
              <a:t>Walter de Gruyter, 1992. </a:t>
            </a:r>
          </a:p>
          <a:p>
            <a:endParaRPr lang="en-US" sz="2000" dirty="0"/>
          </a:p>
          <a:p>
            <a:r>
              <a:rPr lang="en-US" sz="2000" dirty="0"/>
              <a:t>Mark A. </a:t>
            </a:r>
            <a:r>
              <a:rPr lang="en-US" sz="2000" dirty="0" err="1"/>
              <a:t>Bedau</a:t>
            </a:r>
            <a:r>
              <a:rPr lang="en-US" sz="2000" dirty="0"/>
              <a:t> &amp; Paul Humphreys (</a:t>
            </a:r>
            <a:r>
              <a:rPr lang="en-US" sz="2000" dirty="0" err="1"/>
              <a:t>toim</a:t>
            </a:r>
            <a:r>
              <a:rPr lang="en-US" sz="2000" dirty="0"/>
              <a:t>.) </a:t>
            </a:r>
            <a:r>
              <a:rPr lang="en-US" sz="2000" b="1" i="1" dirty="0"/>
              <a:t>Emergence: Contemporary Readings in Philosophy and Science</a:t>
            </a:r>
            <a:r>
              <a:rPr lang="en-US" sz="2000" dirty="0"/>
              <a:t>. </a:t>
            </a:r>
          </a:p>
          <a:p>
            <a:r>
              <a:rPr lang="en-US" sz="2000" dirty="0"/>
              <a:t>The MIT Press, 2008.</a:t>
            </a:r>
          </a:p>
          <a:p>
            <a:pPr marL="0" indent="0">
              <a:buNone/>
            </a:pPr>
            <a:endParaRPr lang="en-US" sz="2000" dirty="0"/>
          </a:p>
          <a:p>
            <a:r>
              <a:rPr lang="en-US" sz="2000" dirty="0"/>
              <a:t>S. Gibb, R. F. Hendry &amp; T. Lancaster (</a:t>
            </a:r>
            <a:r>
              <a:rPr lang="en-US" sz="2000" dirty="0" err="1"/>
              <a:t>toim</a:t>
            </a:r>
            <a:r>
              <a:rPr lang="en-US" sz="2000" dirty="0"/>
              <a:t>.), </a:t>
            </a:r>
            <a:br>
              <a:rPr lang="en-US" sz="2000" dirty="0"/>
            </a:br>
            <a:r>
              <a:rPr lang="en-US" sz="2000" b="1" i="1" dirty="0"/>
              <a:t>The Routledge Handbook of Emergence.</a:t>
            </a:r>
            <a:r>
              <a:rPr lang="en-US" sz="2000" dirty="0"/>
              <a:t> </a:t>
            </a:r>
            <a:br>
              <a:rPr lang="en-US" sz="2000" dirty="0"/>
            </a:br>
            <a:r>
              <a:rPr lang="en-US" sz="2000" dirty="0"/>
              <a:t>Routledge, 2019.</a:t>
            </a:r>
          </a:p>
        </p:txBody>
      </p:sp>
      <p:sp>
        <p:nvSpPr>
          <p:cNvPr id="4" name="Dian numeron paikkamerkki 3">
            <a:extLst>
              <a:ext uri="{FF2B5EF4-FFF2-40B4-BE49-F238E27FC236}">
                <a16:creationId xmlns:a16="http://schemas.microsoft.com/office/drawing/2014/main" id="{0D5F26E3-453F-5979-C82C-F2CA4D8326AE}"/>
              </a:ext>
            </a:extLst>
          </p:cNvPr>
          <p:cNvSpPr>
            <a:spLocks noGrp="1"/>
          </p:cNvSpPr>
          <p:nvPr>
            <p:ph type="sldNum" sz="quarter" idx="12"/>
          </p:nvPr>
        </p:nvSpPr>
        <p:spPr/>
        <p:txBody>
          <a:bodyPr/>
          <a:lstStyle/>
          <a:p>
            <a:pPr>
              <a:defRPr/>
            </a:pPr>
            <a:fld id="{750DDA17-D415-4945-8449-724B9A9DA940}" type="slidenum">
              <a:rPr lang="en-US" altLang="fi-FI" smtClean="0"/>
              <a:pPr>
                <a:defRPr/>
              </a:pPr>
              <a:t>10</a:t>
            </a:fld>
            <a:endParaRPr lang="en-US" altLang="fi-FI"/>
          </a:p>
        </p:txBody>
      </p:sp>
      <p:pic>
        <p:nvPicPr>
          <p:cNvPr id="3074" name="Picture 2" descr="The Routledge Handbook of Emergence book cover">
            <a:extLst>
              <a:ext uri="{FF2B5EF4-FFF2-40B4-BE49-F238E27FC236}">
                <a16:creationId xmlns:a16="http://schemas.microsoft.com/office/drawing/2014/main" id="{D673B111-11A8-6BAD-0887-C9648387F1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2550" y="4581128"/>
            <a:ext cx="1531449" cy="22546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94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AED94958-3E9D-6B76-7D60-D889699DB603}"/>
              </a:ext>
            </a:extLst>
          </p:cNvPr>
          <p:cNvSpPr>
            <a:spLocks noGrp="1"/>
          </p:cNvSpPr>
          <p:nvPr>
            <p:ph idx="1"/>
          </p:nvPr>
        </p:nvSpPr>
        <p:spPr>
          <a:xfrm>
            <a:off x="457200" y="1916832"/>
            <a:ext cx="8229600" cy="4214093"/>
          </a:xfrm>
        </p:spPr>
        <p:txBody>
          <a:bodyPr/>
          <a:lstStyle/>
          <a:p>
            <a:pPr>
              <a:spcAft>
                <a:spcPts val="600"/>
              </a:spcAft>
            </a:pPr>
            <a:r>
              <a:rPr lang="fi-FI" sz="2200" noProof="0" dirty="0"/>
              <a:t>On erotettu tarkemmin:</a:t>
            </a:r>
          </a:p>
          <a:p>
            <a:pPr marL="720000">
              <a:spcAft>
                <a:spcPts val="600"/>
              </a:spcAft>
            </a:pPr>
            <a:r>
              <a:rPr lang="fi-FI" sz="2200" noProof="0" dirty="0"/>
              <a:t>synkroninen </a:t>
            </a:r>
            <a:r>
              <a:rPr lang="fi-FI" sz="2200" noProof="0" dirty="0" err="1"/>
              <a:t>vs</a:t>
            </a:r>
            <a:r>
              <a:rPr lang="fi-FI" sz="2200" noProof="0" dirty="0"/>
              <a:t> diakroninen </a:t>
            </a:r>
            <a:r>
              <a:rPr lang="fi-FI" sz="2200" noProof="0" dirty="0" err="1"/>
              <a:t>emergenssi</a:t>
            </a:r>
            <a:endParaRPr lang="fi-FI" sz="2200" noProof="0" dirty="0"/>
          </a:p>
          <a:p>
            <a:pPr marL="720000">
              <a:spcAft>
                <a:spcPts val="600"/>
              </a:spcAft>
            </a:pPr>
            <a:r>
              <a:rPr lang="fi-FI" sz="2200" noProof="0" dirty="0"/>
              <a:t>episteeminen </a:t>
            </a:r>
            <a:r>
              <a:rPr lang="fi-FI" sz="2200" noProof="0" dirty="0" err="1"/>
              <a:t>vs</a:t>
            </a:r>
            <a:r>
              <a:rPr lang="fi-FI" sz="2200" noProof="0" dirty="0"/>
              <a:t> metafyysinen </a:t>
            </a:r>
            <a:r>
              <a:rPr lang="fi-FI" sz="2200" noProof="0" dirty="0" err="1"/>
              <a:t>emergenssi</a:t>
            </a:r>
            <a:endParaRPr lang="fi-FI" sz="2200" noProof="0" dirty="0"/>
          </a:p>
          <a:p>
            <a:pPr marL="720000">
              <a:spcAft>
                <a:spcPts val="600"/>
              </a:spcAft>
            </a:pPr>
            <a:r>
              <a:rPr lang="fi-FI" sz="2200" noProof="0" dirty="0"/>
              <a:t>heikko </a:t>
            </a:r>
            <a:r>
              <a:rPr lang="fi-FI" sz="2200" noProof="0" dirty="0" err="1"/>
              <a:t>vs</a:t>
            </a:r>
            <a:r>
              <a:rPr lang="fi-FI" sz="2200" noProof="0" dirty="0"/>
              <a:t> vahva </a:t>
            </a:r>
            <a:r>
              <a:rPr lang="fi-FI" sz="2200" noProof="0" dirty="0" err="1"/>
              <a:t>emergenssi</a:t>
            </a:r>
            <a:endParaRPr lang="fi-FI" sz="2200" noProof="0" dirty="0"/>
          </a:p>
          <a:p>
            <a:pPr marL="0" indent="0">
              <a:spcAft>
                <a:spcPts val="600"/>
              </a:spcAft>
              <a:buNone/>
            </a:pPr>
            <a:endParaRPr lang="fi-FI" sz="2200" noProof="0" dirty="0"/>
          </a:p>
          <a:p>
            <a:pPr>
              <a:spcAft>
                <a:spcPts val="600"/>
              </a:spcAft>
            </a:pPr>
            <a:r>
              <a:rPr lang="fi-FI" sz="2200" noProof="0" dirty="0"/>
              <a:t>Päähuomio kuitenkin: </a:t>
            </a:r>
          </a:p>
          <a:p>
            <a:pPr>
              <a:spcAft>
                <a:spcPts val="600"/>
              </a:spcAft>
            </a:pPr>
            <a:r>
              <a:rPr lang="fi-FI" sz="2200" noProof="0" dirty="0"/>
              <a:t>synkroninen, metafyysinen, (jossain </a:t>
            </a:r>
            <a:br>
              <a:rPr lang="fi-FI" sz="2200" noProof="0" dirty="0"/>
            </a:br>
            <a:r>
              <a:rPr lang="fi-FI" sz="2200" noProof="0" dirty="0"/>
              <a:t>mielessä) “vahva” </a:t>
            </a:r>
            <a:r>
              <a:rPr lang="fi-FI" sz="2200" noProof="0" dirty="0" err="1"/>
              <a:t>emergenssi</a:t>
            </a:r>
            <a:r>
              <a:rPr lang="fi-FI" sz="2200" noProof="0" dirty="0"/>
              <a:t>.</a:t>
            </a:r>
          </a:p>
        </p:txBody>
      </p:sp>
      <p:sp>
        <p:nvSpPr>
          <p:cNvPr id="4" name="Dian numeron paikkamerkki 3">
            <a:extLst>
              <a:ext uri="{FF2B5EF4-FFF2-40B4-BE49-F238E27FC236}">
                <a16:creationId xmlns:a16="http://schemas.microsoft.com/office/drawing/2014/main" id="{D120B3F1-6DDC-4DEE-D6C2-BAAF194E81E3}"/>
              </a:ext>
            </a:extLst>
          </p:cNvPr>
          <p:cNvSpPr>
            <a:spLocks noGrp="1"/>
          </p:cNvSpPr>
          <p:nvPr>
            <p:ph type="sldNum" sz="quarter" idx="12"/>
          </p:nvPr>
        </p:nvSpPr>
        <p:spPr/>
        <p:txBody>
          <a:bodyPr/>
          <a:lstStyle/>
          <a:p>
            <a:pPr>
              <a:defRPr/>
            </a:pPr>
            <a:fld id="{750DDA17-D415-4945-8449-724B9A9DA940}" type="slidenum">
              <a:rPr lang="en-US" altLang="fi-FI" smtClean="0"/>
              <a:pPr>
                <a:defRPr/>
              </a:pPr>
              <a:t>11</a:t>
            </a:fld>
            <a:endParaRPr lang="en-US" altLang="fi-FI"/>
          </a:p>
        </p:txBody>
      </p:sp>
      <p:pic>
        <p:nvPicPr>
          <p:cNvPr id="1026" name="Picture 2" descr="Emergence” and the Soul | Science and Culture Today">
            <a:extLst>
              <a:ext uri="{FF2B5EF4-FFF2-40B4-BE49-F238E27FC236}">
                <a16:creationId xmlns:a16="http://schemas.microsoft.com/office/drawing/2014/main" id="{BDE77A66-2D0D-5E4E-043F-34F3E54EE6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4196" y="1"/>
            <a:ext cx="2929803" cy="1700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271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CBEBE4D0-9995-EDB0-ED91-F73E5CEF94A6}"/>
              </a:ext>
            </a:extLst>
          </p:cNvPr>
          <p:cNvSpPr>
            <a:spLocks noGrp="1"/>
          </p:cNvSpPr>
          <p:nvPr>
            <p:ph idx="1"/>
          </p:nvPr>
        </p:nvSpPr>
        <p:spPr>
          <a:xfrm>
            <a:off x="457200" y="2996952"/>
            <a:ext cx="8229600" cy="3133973"/>
          </a:xfrm>
        </p:spPr>
        <p:txBody>
          <a:bodyPr/>
          <a:lstStyle/>
          <a:p>
            <a:pPr>
              <a:spcAft>
                <a:spcPts val="1200"/>
              </a:spcAft>
            </a:pPr>
            <a:r>
              <a:rPr lang="fi-FI" sz="2400" noProof="0" dirty="0" err="1"/>
              <a:t>Emergentteihin</a:t>
            </a:r>
            <a:r>
              <a:rPr lang="fi-FI" sz="2400" noProof="0" dirty="0"/>
              <a:t> ominaisuuksiin liitetään nyt </a:t>
            </a:r>
            <a:br>
              <a:rPr lang="fi-FI" sz="2400" noProof="0" dirty="0"/>
            </a:br>
            <a:r>
              <a:rPr lang="fi-FI" sz="2400" noProof="0" dirty="0"/>
              <a:t>usein seuraavat ydinpiirteet:</a:t>
            </a:r>
          </a:p>
          <a:p>
            <a:pPr marL="900000">
              <a:spcAft>
                <a:spcPts val="600"/>
              </a:spcAft>
            </a:pPr>
            <a:r>
              <a:rPr lang="fi-FI" sz="2400" noProof="0" dirty="0"/>
              <a:t>“</a:t>
            </a:r>
            <a:r>
              <a:rPr lang="fi-FI" sz="2400" noProof="0" dirty="0" err="1"/>
              <a:t>päällätuleminen</a:t>
            </a:r>
            <a:r>
              <a:rPr lang="fi-FI" sz="2400" noProof="0" dirty="0"/>
              <a:t>” (</a:t>
            </a:r>
            <a:r>
              <a:rPr lang="fi-FI" sz="2400" noProof="0" dirty="0" err="1"/>
              <a:t>supervenienssi</a:t>
            </a:r>
            <a:r>
              <a:rPr lang="fi-FI" sz="2400" noProof="0" dirty="0"/>
              <a:t>)</a:t>
            </a:r>
          </a:p>
          <a:p>
            <a:pPr marL="900000">
              <a:spcAft>
                <a:spcPts val="600"/>
              </a:spcAft>
            </a:pPr>
            <a:r>
              <a:rPr lang="fi-FI" sz="2400" noProof="0" dirty="0"/>
              <a:t>ei-redusoituvuus</a:t>
            </a:r>
          </a:p>
          <a:p>
            <a:pPr marL="900000">
              <a:spcAft>
                <a:spcPts val="600"/>
              </a:spcAft>
            </a:pPr>
            <a:r>
              <a:rPr lang="fi-FI" sz="2400" noProof="0" dirty="0"/>
              <a:t>kausaalinen relevanssi</a:t>
            </a:r>
          </a:p>
          <a:p>
            <a:pPr marL="1260000">
              <a:spcAft>
                <a:spcPts val="600"/>
              </a:spcAft>
            </a:pPr>
            <a:r>
              <a:rPr lang="fi-FI" sz="2000" noProof="0" dirty="0"/>
              <a:t>alaspäin suuntautuva </a:t>
            </a:r>
            <a:r>
              <a:rPr lang="fi-FI" sz="2000" noProof="0" dirty="0" err="1"/>
              <a:t>kausaatio</a:t>
            </a:r>
            <a:endParaRPr lang="fi-FI" sz="2000" noProof="0" dirty="0"/>
          </a:p>
        </p:txBody>
      </p:sp>
      <p:sp>
        <p:nvSpPr>
          <p:cNvPr id="4" name="Dian numeron paikkamerkki 3">
            <a:extLst>
              <a:ext uri="{FF2B5EF4-FFF2-40B4-BE49-F238E27FC236}">
                <a16:creationId xmlns:a16="http://schemas.microsoft.com/office/drawing/2014/main" id="{87AF5360-355A-560D-B482-3020797F24B8}"/>
              </a:ext>
            </a:extLst>
          </p:cNvPr>
          <p:cNvSpPr>
            <a:spLocks noGrp="1"/>
          </p:cNvSpPr>
          <p:nvPr>
            <p:ph type="sldNum" sz="quarter" idx="12"/>
          </p:nvPr>
        </p:nvSpPr>
        <p:spPr/>
        <p:txBody>
          <a:bodyPr/>
          <a:lstStyle/>
          <a:p>
            <a:pPr>
              <a:defRPr/>
            </a:pPr>
            <a:fld id="{750DDA17-D415-4945-8449-724B9A9DA940}" type="slidenum">
              <a:rPr lang="en-US" altLang="fi-FI" smtClean="0"/>
              <a:pPr>
                <a:defRPr/>
              </a:pPr>
              <a:t>12</a:t>
            </a:fld>
            <a:endParaRPr lang="en-US" altLang="fi-FI"/>
          </a:p>
        </p:txBody>
      </p:sp>
      <p:pic>
        <p:nvPicPr>
          <p:cNvPr id="1026" name="Picture 2" descr="Reduction, Emergence and the Metaphysics in Science">
            <a:extLst>
              <a:ext uri="{FF2B5EF4-FFF2-40B4-BE49-F238E27FC236}">
                <a16:creationId xmlns:a16="http://schemas.microsoft.com/office/drawing/2014/main" id="{609A4839-F465-FE63-4379-6E472EC62F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18273"/>
            <a:ext cx="2438400" cy="1876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61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E87C07-5D83-BF7E-6352-307B7D4C1057}"/>
              </a:ext>
            </a:extLst>
          </p:cNvPr>
          <p:cNvSpPr>
            <a:spLocks noGrp="1"/>
          </p:cNvSpPr>
          <p:nvPr>
            <p:ph type="title"/>
          </p:nvPr>
        </p:nvSpPr>
        <p:spPr>
          <a:xfrm>
            <a:off x="457200" y="260649"/>
            <a:ext cx="6635080" cy="1008112"/>
          </a:xfrm>
        </p:spPr>
        <p:txBody>
          <a:bodyPr/>
          <a:lstStyle/>
          <a:p>
            <a:r>
              <a:rPr lang="en-US" sz="3200" dirty="0" err="1"/>
              <a:t>Reduktionismin</a:t>
            </a:r>
            <a:r>
              <a:rPr lang="en-US" sz="3200" dirty="0"/>
              <a:t> </a:t>
            </a:r>
            <a:r>
              <a:rPr lang="en-US" sz="3200" dirty="0" err="1"/>
              <a:t>ongelmat</a:t>
            </a:r>
            <a:endParaRPr lang="en-US" sz="3200" dirty="0"/>
          </a:p>
        </p:txBody>
      </p:sp>
      <p:sp>
        <p:nvSpPr>
          <p:cNvPr id="3" name="Sisällön paikkamerkki 2">
            <a:extLst>
              <a:ext uri="{FF2B5EF4-FFF2-40B4-BE49-F238E27FC236}">
                <a16:creationId xmlns:a16="http://schemas.microsoft.com/office/drawing/2014/main" id="{954E114A-2945-90C0-C810-669AA97B57E6}"/>
              </a:ext>
            </a:extLst>
          </p:cNvPr>
          <p:cNvSpPr>
            <a:spLocks noGrp="1"/>
          </p:cNvSpPr>
          <p:nvPr>
            <p:ph idx="1"/>
          </p:nvPr>
        </p:nvSpPr>
        <p:spPr>
          <a:xfrm>
            <a:off x="457200" y="1916832"/>
            <a:ext cx="8229600" cy="4326806"/>
          </a:xfrm>
        </p:spPr>
        <p:txBody>
          <a:bodyPr/>
          <a:lstStyle/>
          <a:p>
            <a:r>
              <a:rPr lang="en-US" sz="2200" i="1" dirty="0" err="1"/>
              <a:t>Fysiikka</a:t>
            </a:r>
            <a:r>
              <a:rPr lang="en-US" sz="2200" dirty="0"/>
              <a:t>:</a:t>
            </a:r>
          </a:p>
          <a:p>
            <a:r>
              <a:rPr lang="en-US" sz="2200" dirty="0" err="1"/>
              <a:t>Termodynamiikka</a:t>
            </a:r>
            <a:r>
              <a:rPr lang="en-US" sz="2200" dirty="0"/>
              <a:t> ⇒ </a:t>
            </a:r>
            <a:r>
              <a:rPr lang="en-US" sz="2200" dirty="0" err="1"/>
              <a:t>statistinen</a:t>
            </a:r>
            <a:r>
              <a:rPr lang="en-US" sz="2200" dirty="0"/>
              <a:t> </a:t>
            </a:r>
            <a:r>
              <a:rPr lang="en-US" sz="2200" dirty="0" err="1"/>
              <a:t>mekaniikka</a:t>
            </a:r>
            <a:r>
              <a:rPr lang="en-US" sz="2200" dirty="0"/>
              <a:t> ?</a:t>
            </a:r>
          </a:p>
          <a:p>
            <a:pPr marL="0" indent="0">
              <a:buNone/>
            </a:pPr>
            <a:endParaRPr lang="en-US" sz="2200" dirty="0"/>
          </a:p>
          <a:p>
            <a:r>
              <a:rPr lang="en-US" sz="2200" i="1" dirty="0"/>
              <a:t>Kemia</a:t>
            </a:r>
            <a:r>
              <a:rPr lang="en-US" sz="2200" dirty="0"/>
              <a:t> ⇒ </a:t>
            </a:r>
            <a:r>
              <a:rPr lang="en-US" sz="2200" dirty="0" err="1"/>
              <a:t>kvanttimekaniikka</a:t>
            </a:r>
            <a:r>
              <a:rPr lang="en-US" sz="2200" dirty="0"/>
              <a:t> ? </a:t>
            </a:r>
          </a:p>
          <a:p>
            <a:pPr marL="0" indent="0">
              <a:buNone/>
            </a:pPr>
            <a:endParaRPr lang="en-US" sz="2200" dirty="0"/>
          </a:p>
          <a:p>
            <a:r>
              <a:rPr lang="en-US" sz="2200" i="1" dirty="0" err="1"/>
              <a:t>Biologiset</a:t>
            </a:r>
            <a:r>
              <a:rPr lang="en-US" sz="2200" i="1" dirty="0"/>
              <a:t> </a:t>
            </a:r>
            <a:r>
              <a:rPr lang="en-US" sz="2200" i="1" dirty="0" err="1"/>
              <a:t>tieteet</a:t>
            </a:r>
            <a:r>
              <a:rPr lang="en-US" sz="2200" dirty="0"/>
              <a:t>:</a:t>
            </a:r>
          </a:p>
          <a:p>
            <a:r>
              <a:rPr lang="en-US" sz="2200" dirty="0" err="1"/>
              <a:t>mekanistiset</a:t>
            </a:r>
            <a:r>
              <a:rPr lang="en-US" sz="2200" dirty="0"/>
              <a:t> </a:t>
            </a:r>
            <a:r>
              <a:rPr lang="en-US" sz="2200" dirty="0" err="1"/>
              <a:t>ilmiöiden</a:t>
            </a:r>
            <a:r>
              <a:rPr lang="en-US" sz="2200" dirty="0"/>
              <a:t> </a:t>
            </a:r>
            <a:r>
              <a:rPr lang="en-US" sz="2200" dirty="0" err="1"/>
              <a:t>selitykset</a:t>
            </a:r>
            <a:r>
              <a:rPr lang="en-US" sz="2200" dirty="0"/>
              <a:t>;</a:t>
            </a:r>
          </a:p>
          <a:p>
            <a:r>
              <a:rPr lang="en-US" sz="2200" dirty="0" err="1"/>
              <a:t>ei</a:t>
            </a:r>
            <a:r>
              <a:rPr lang="en-US" sz="2200" dirty="0"/>
              <a:t> </a:t>
            </a:r>
            <a:r>
              <a:rPr lang="en-US" sz="2200" dirty="0" err="1"/>
              <a:t>teorioiden</a:t>
            </a:r>
            <a:r>
              <a:rPr lang="en-US" sz="2200" dirty="0"/>
              <a:t> </a:t>
            </a:r>
            <a:r>
              <a:rPr lang="en-US" sz="2200" dirty="0" err="1"/>
              <a:t>reduktiota</a:t>
            </a:r>
            <a:r>
              <a:rPr lang="en-US" sz="2200" dirty="0"/>
              <a:t>.</a:t>
            </a:r>
          </a:p>
          <a:p>
            <a:pPr marL="0" indent="0">
              <a:buNone/>
            </a:pPr>
            <a:endParaRPr lang="en-US" sz="2200" dirty="0"/>
          </a:p>
          <a:p>
            <a:r>
              <a:rPr lang="en-US" sz="2200" i="1" dirty="0" err="1"/>
              <a:t>Psykologia</a:t>
            </a:r>
            <a:r>
              <a:rPr lang="en-US" sz="2200" dirty="0"/>
              <a:t>: </a:t>
            </a:r>
            <a:r>
              <a:rPr lang="en-US" sz="2200" dirty="0" err="1"/>
              <a:t>moninainen</a:t>
            </a:r>
            <a:r>
              <a:rPr lang="en-US" sz="2200" dirty="0"/>
              <a:t> </a:t>
            </a:r>
            <a:r>
              <a:rPr lang="en-US" sz="2200" dirty="0" err="1"/>
              <a:t>toteutuvuus</a:t>
            </a:r>
            <a:r>
              <a:rPr lang="en-US" sz="2200" dirty="0"/>
              <a:t>.</a:t>
            </a:r>
          </a:p>
        </p:txBody>
      </p:sp>
      <p:sp>
        <p:nvSpPr>
          <p:cNvPr id="4" name="Dian numeron paikkamerkki 3">
            <a:extLst>
              <a:ext uri="{FF2B5EF4-FFF2-40B4-BE49-F238E27FC236}">
                <a16:creationId xmlns:a16="http://schemas.microsoft.com/office/drawing/2014/main" id="{42D969BE-21A6-04C9-C735-2C15E577AA22}"/>
              </a:ext>
            </a:extLst>
          </p:cNvPr>
          <p:cNvSpPr>
            <a:spLocks noGrp="1"/>
          </p:cNvSpPr>
          <p:nvPr>
            <p:ph type="sldNum" sz="quarter" idx="12"/>
          </p:nvPr>
        </p:nvSpPr>
        <p:spPr/>
        <p:txBody>
          <a:bodyPr/>
          <a:lstStyle/>
          <a:p>
            <a:pPr>
              <a:defRPr/>
            </a:pPr>
            <a:fld id="{750DDA17-D415-4945-8449-724B9A9DA940}" type="slidenum">
              <a:rPr lang="en-US" altLang="fi-FI" smtClean="0"/>
              <a:pPr>
                <a:defRPr/>
              </a:pPr>
              <a:t>13</a:t>
            </a:fld>
            <a:endParaRPr lang="en-US" altLang="fi-FI"/>
          </a:p>
        </p:txBody>
      </p:sp>
    </p:spTree>
    <p:extLst>
      <p:ext uri="{BB962C8B-B14F-4D97-AF65-F5344CB8AC3E}">
        <p14:creationId xmlns:p14="http://schemas.microsoft.com/office/powerpoint/2010/main" val="1305297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CFE08787-E19B-DBC8-9201-538A0ADAA270}"/>
              </a:ext>
            </a:extLst>
          </p:cNvPr>
          <p:cNvSpPr>
            <a:spLocks noGrp="1"/>
          </p:cNvSpPr>
          <p:nvPr>
            <p:ph idx="1"/>
          </p:nvPr>
        </p:nvSpPr>
        <p:spPr>
          <a:xfrm>
            <a:off x="755576" y="1844824"/>
            <a:ext cx="7931224" cy="4286101"/>
          </a:xfrm>
        </p:spPr>
        <p:txBody>
          <a:bodyPr/>
          <a:lstStyle/>
          <a:p>
            <a:r>
              <a:rPr lang="fi-FI" sz="2200" noProof="0" dirty="0"/>
              <a:t>Nykyään vakiintunut erottelu:</a:t>
            </a:r>
          </a:p>
          <a:p>
            <a:endParaRPr lang="fi-FI" sz="2200" noProof="0" dirty="0"/>
          </a:p>
          <a:p>
            <a:r>
              <a:rPr lang="fi-FI" sz="2200" i="1" noProof="0" dirty="0"/>
              <a:t>substanssidualismi</a:t>
            </a:r>
            <a:r>
              <a:rPr lang="fi-FI" sz="2200" noProof="0" dirty="0"/>
              <a:t> </a:t>
            </a:r>
            <a:r>
              <a:rPr lang="fi-FI" sz="2200" noProof="0" dirty="0" err="1"/>
              <a:t>vs</a:t>
            </a:r>
            <a:r>
              <a:rPr lang="fi-FI" sz="2200" noProof="0" dirty="0"/>
              <a:t> </a:t>
            </a:r>
            <a:r>
              <a:rPr lang="fi-FI" sz="2200" i="1" noProof="0" dirty="0"/>
              <a:t>ominaisuusdualismi</a:t>
            </a:r>
          </a:p>
          <a:p>
            <a:endParaRPr lang="fi-FI" sz="2200" noProof="0" dirty="0"/>
          </a:p>
          <a:p>
            <a:r>
              <a:rPr lang="fi-FI" sz="2200" noProof="0" dirty="0"/>
              <a:t>“substanssi”:  voi olla olemassa itsessään </a:t>
            </a:r>
          </a:p>
          <a:p>
            <a:pPr marL="0" indent="0">
              <a:buNone/>
            </a:pPr>
            <a:endParaRPr lang="fi-FI" sz="2200" noProof="0" dirty="0"/>
          </a:p>
          <a:p>
            <a:r>
              <a:rPr lang="fi-FI" sz="2200" i="1" noProof="0" dirty="0"/>
              <a:t>Niiniluoto</a:t>
            </a:r>
            <a:r>
              <a:rPr lang="fi-FI" sz="2200" noProof="0" dirty="0"/>
              <a:t>: </a:t>
            </a:r>
          </a:p>
          <a:p>
            <a:r>
              <a:rPr lang="fi-FI" sz="2200" noProof="0" dirty="0"/>
              <a:t>selvästi hylkää substanssidualismin;</a:t>
            </a:r>
          </a:p>
          <a:p>
            <a:r>
              <a:rPr lang="fi-FI" sz="2200" noProof="0" dirty="0"/>
              <a:t>näyttäisi joskus samastavan (?) </a:t>
            </a:r>
            <a:r>
              <a:rPr lang="fi-FI" sz="2200" noProof="0" dirty="0" err="1"/>
              <a:t>emergentin</a:t>
            </a:r>
            <a:r>
              <a:rPr lang="fi-FI" sz="2200" noProof="0" dirty="0"/>
              <a:t> materialismin ja ominaisuusdualismin.</a:t>
            </a:r>
          </a:p>
        </p:txBody>
      </p:sp>
      <p:sp>
        <p:nvSpPr>
          <p:cNvPr id="4" name="Dian numeron paikkamerkki 3">
            <a:extLst>
              <a:ext uri="{FF2B5EF4-FFF2-40B4-BE49-F238E27FC236}">
                <a16:creationId xmlns:a16="http://schemas.microsoft.com/office/drawing/2014/main" id="{C77D9DB8-15C2-5508-B522-7018E001D80B}"/>
              </a:ext>
            </a:extLst>
          </p:cNvPr>
          <p:cNvSpPr>
            <a:spLocks noGrp="1"/>
          </p:cNvSpPr>
          <p:nvPr>
            <p:ph type="sldNum" sz="quarter" idx="12"/>
          </p:nvPr>
        </p:nvSpPr>
        <p:spPr/>
        <p:txBody>
          <a:bodyPr/>
          <a:lstStyle/>
          <a:p>
            <a:pPr>
              <a:defRPr/>
            </a:pPr>
            <a:fld id="{750DDA17-D415-4945-8449-724B9A9DA940}" type="slidenum">
              <a:rPr lang="en-US" altLang="fi-FI" smtClean="0"/>
              <a:pPr>
                <a:defRPr/>
              </a:pPr>
              <a:t>14</a:t>
            </a:fld>
            <a:endParaRPr lang="en-US" altLang="fi-FI"/>
          </a:p>
        </p:txBody>
      </p:sp>
      <p:pic>
        <p:nvPicPr>
          <p:cNvPr id="2" name="Picture 2" descr="People who have used psychedelics tend to adopt metaphysical idealism—a  belief that consciousness is fundamental to reality. This belief was  associated with greater psychological well-being. The study involved 701  people with at">
            <a:extLst>
              <a:ext uri="{FF2B5EF4-FFF2-40B4-BE49-F238E27FC236}">
                <a16:creationId xmlns:a16="http://schemas.microsoft.com/office/drawing/2014/main" id="{DCF19E50-5815-BFEE-97E3-DAD2F36867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8944" y="41845"/>
            <a:ext cx="2741862" cy="13709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8206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909D050E-7157-88CD-07F9-E4CAB366AED6}"/>
              </a:ext>
            </a:extLst>
          </p:cNvPr>
          <p:cNvSpPr>
            <a:spLocks noGrp="1"/>
          </p:cNvSpPr>
          <p:nvPr>
            <p:ph idx="1"/>
          </p:nvPr>
        </p:nvSpPr>
        <p:spPr>
          <a:xfrm>
            <a:off x="457200" y="1052736"/>
            <a:ext cx="7931224" cy="5078189"/>
          </a:xfrm>
        </p:spPr>
        <p:txBody>
          <a:bodyPr/>
          <a:lstStyle/>
          <a:p>
            <a:pPr>
              <a:spcAft>
                <a:spcPts val="600"/>
              </a:spcAft>
            </a:pPr>
            <a:r>
              <a:rPr lang="fi-FI" sz="2200" dirty="0"/>
              <a:t>”</a:t>
            </a:r>
            <a:r>
              <a:rPr lang="fi-FI" sz="2200" dirty="0" err="1"/>
              <a:t>Emergentit</a:t>
            </a:r>
            <a:r>
              <a:rPr lang="fi-FI" sz="2200" dirty="0"/>
              <a:t> materialistit taas katsovat, että mentaaliset ilmiöt ovat syntynsä ja olemassaolonsa suhteen riippuvia aineesta, mutta silti niitä ei voi redusoida maailmaan 1. </a:t>
            </a:r>
          </a:p>
          <a:p>
            <a:pPr>
              <a:spcAft>
                <a:spcPts val="600"/>
              </a:spcAft>
            </a:pPr>
            <a:r>
              <a:rPr lang="fi-FI" sz="2200" dirty="0"/>
              <a:t>Henkeä ei ole olemassa ilman ainetta, mutta </a:t>
            </a:r>
            <a:br>
              <a:rPr lang="fi-FI" sz="2200" dirty="0"/>
            </a:br>
            <a:r>
              <a:rPr lang="fi-FI" sz="2200" dirty="0"/>
              <a:t>sielulliset ilmiöt muodostavat sellaisen aineen järjestäytyneisyyden tason, jolla ilmenee uusia ’</a:t>
            </a:r>
            <a:r>
              <a:rPr lang="fi-FI" sz="2200" dirty="0" err="1"/>
              <a:t>emergenttejä</a:t>
            </a:r>
            <a:r>
              <a:rPr lang="fi-FI" sz="2200" dirty="0"/>
              <a:t>’ piirteitä – ts. kyseisillä kokonaisuuksilla on ominaisuuksia, joiden olemassaolo ja säännönmukaisuudet eivät ole johdettavissa osien fysikaalisista ja biologisista ominaisuuksista ja laeista.”  </a:t>
            </a:r>
            <a:br>
              <a:rPr lang="fi-FI" sz="2200" dirty="0"/>
            </a:br>
            <a:br>
              <a:rPr lang="fi-FI" sz="2200" dirty="0"/>
            </a:br>
            <a:r>
              <a:rPr lang="fi-FI" sz="2000" dirty="0"/>
              <a:t>(Niiniluoto 1988/1990, s. 91)</a:t>
            </a:r>
          </a:p>
        </p:txBody>
      </p:sp>
      <p:sp>
        <p:nvSpPr>
          <p:cNvPr id="4" name="Dian numeron paikkamerkki 3">
            <a:extLst>
              <a:ext uri="{FF2B5EF4-FFF2-40B4-BE49-F238E27FC236}">
                <a16:creationId xmlns:a16="http://schemas.microsoft.com/office/drawing/2014/main" id="{28157666-E026-441E-8361-6DB054FB0DE2}"/>
              </a:ext>
            </a:extLst>
          </p:cNvPr>
          <p:cNvSpPr>
            <a:spLocks noGrp="1"/>
          </p:cNvSpPr>
          <p:nvPr>
            <p:ph type="sldNum" sz="quarter" idx="12"/>
          </p:nvPr>
        </p:nvSpPr>
        <p:spPr/>
        <p:txBody>
          <a:bodyPr/>
          <a:lstStyle/>
          <a:p>
            <a:pPr>
              <a:defRPr/>
            </a:pPr>
            <a:fld id="{750DDA17-D415-4945-8449-724B9A9DA940}" type="slidenum">
              <a:rPr lang="en-US" altLang="fi-FI" smtClean="0"/>
              <a:pPr>
                <a:defRPr/>
              </a:pPr>
              <a:t>15</a:t>
            </a:fld>
            <a:endParaRPr lang="en-US" altLang="fi-FI"/>
          </a:p>
        </p:txBody>
      </p:sp>
    </p:spTree>
    <p:extLst>
      <p:ext uri="{BB962C8B-B14F-4D97-AF65-F5344CB8AC3E}">
        <p14:creationId xmlns:p14="http://schemas.microsoft.com/office/powerpoint/2010/main" val="1998847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934F49EE-CABE-4CD3-D73A-5D001434E792}"/>
              </a:ext>
            </a:extLst>
          </p:cNvPr>
          <p:cNvSpPr>
            <a:spLocks noGrp="1"/>
          </p:cNvSpPr>
          <p:nvPr>
            <p:ph idx="1"/>
          </p:nvPr>
        </p:nvSpPr>
        <p:spPr>
          <a:xfrm>
            <a:off x="457200" y="3068960"/>
            <a:ext cx="7499176" cy="3061965"/>
          </a:xfrm>
        </p:spPr>
        <p:txBody>
          <a:bodyPr/>
          <a:lstStyle/>
          <a:p>
            <a:pPr>
              <a:spcAft>
                <a:spcPts val="1200"/>
              </a:spcAft>
            </a:pPr>
            <a:r>
              <a:rPr lang="fi-FI" sz="2400" dirty="0"/>
              <a:t>"Hienostuneemman materialismin versiot katsovat mentaalisen muodostuvan ominaisuuksista, tiloista, tapahtumista tai akteista, jotka aina tavalla tai toisella liittyvät aineeseen (aivot tai ruumis).”</a:t>
            </a:r>
          </a:p>
          <a:p>
            <a:pPr>
              <a:spcAft>
                <a:spcPts val="600"/>
              </a:spcAft>
            </a:pPr>
            <a:r>
              <a:rPr lang="fi-FI" sz="2000" dirty="0"/>
              <a:t>(Niiniluoto 1988/1990, s. 91)</a:t>
            </a:r>
            <a:endParaRPr lang="en-US" sz="2400" dirty="0"/>
          </a:p>
        </p:txBody>
      </p:sp>
      <p:sp>
        <p:nvSpPr>
          <p:cNvPr id="4" name="Dian numeron paikkamerkki 3">
            <a:extLst>
              <a:ext uri="{FF2B5EF4-FFF2-40B4-BE49-F238E27FC236}">
                <a16:creationId xmlns:a16="http://schemas.microsoft.com/office/drawing/2014/main" id="{B63C7142-3CFE-2E29-7BB1-F3BF10C73A5A}"/>
              </a:ext>
            </a:extLst>
          </p:cNvPr>
          <p:cNvSpPr>
            <a:spLocks noGrp="1"/>
          </p:cNvSpPr>
          <p:nvPr>
            <p:ph type="sldNum" sz="quarter" idx="12"/>
          </p:nvPr>
        </p:nvSpPr>
        <p:spPr/>
        <p:txBody>
          <a:bodyPr/>
          <a:lstStyle/>
          <a:p>
            <a:pPr>
              <a:defRPr/>
            </a:pPr>
            <a:fld id="{750DDA17-D415-4945-8449-724B9A9DA940}" type="slidenum">
              <a:rPr lang="en-US" altLang="fi-FI" smtClean="0"/>
              <a:pPr>
                <a:defRPr/>
              </a:pPr>
              <a:t>16</a:t>
            </a:fld>
            <a:endParaRPr lang="en-US" altLang="fi-FI"/>
          </a:p>
        </p:txBody>
      </p:sp>
      <p:pic>
        <p:nvPicPr>
          <p:cNvPr id="2" name="Picture 4" descr="Can phenomenal consciousness be given a reductive explanation? If so, how?  If not, why not? | by Rían Doris | Medium">
            <a:extLst>
              <a:ext uri="{FF2B5EF4-FFF2-40B4-BE49-F238E27FC236}">
                <a16:creationId xmlns:a16="http://schemas.microsoft.com/office/drawing/2014/main" id="{F0668B6C-7BF6-BA31-E71B-00D64A9BAD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825" y="0"/>
            <a:ext cx="4062413" cy="228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6660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5586043B-D54A-8C94-0D95-72FDD15E8211}"/>
              </a:ext>
            </a:extLst>
          </p:cNvPr>
          <p:cNvSpPr>
            <a:spLocks noGrp="1"/>
          </p:cNvSpPr>
          <p:nvPr>
            <p:ph idx="1"/>
          </p:nvPr>
        </p:nvSpPr>
        <p:spPr>
          <a:xfrm>
            <a:off x="457200" y="2708920"/>
            <a:ext cx="7499176" cy="3422005"/>
          </a:xfrm>
        </p:spPr>
        <p:txBody>
          <a:bodyPr/>
          <a:lstStyle/>
          <a:p>
            <a:pPr>
              <a:spcAft>
                <a:spcPts val="600"/>
              </a:spcAft>
            </a:pPr>
            <a:r>
              <a:rPr lang="fi-FI" sz="2200" noProof="0" dirty="0" err="1"/>
              <a:t>Emergentismille</a:t>
            </a:r>
            <a:r>
              <a:rPr lang="fi-FI" sz="2200" noProof="0" dirty="0"/>
              <a:t> nyt usein </a:t>
            </a:r>
            <a:br>
              <a:rPr lang="fi-FI" sz="2200" noProof="0" dirty="0"/>
            </a:br>
            <a:r>
              <a:rPr lang="fi-FI" sz="2200" noProof="0" dirty="0"/>
              <a:t>luetut ydinpiirteet:</a:t>
            </a:r>
          </a:p>
          <a:p>
            <a:pPr marL="900000">
              <a:spcAft>
                <a:spcPts val="600"/>
              </a:spcAft>
            </a:pPr>
            <a:r>
              <a:rPr lang="fi-FI" sz="2200" noProof="0" dirty="0"/>
              <a:t>“</a:t>
            </a:r>
            <a:r>
              <a:rPr lang="fi-FI" sz="2200" noProof="0" dirty="0" err="1"/>
              <a:t>päällätuleminen</a:t>
            </a:r>
            <a:r>
              <a:rPr lang="fi-FI" sz="2200" noProof="0" dirty="0"/>
              <a:t>” (</a:t>
            </a:r>
            <a:r>
              <a:rPr lang="fi-FI" sz="2200" noProof="0" dirty="0" err="1"/>
              <a:t>supervenienssi</a:t>
            </a:r>
            <a:r>
              <a:rPr lang="fi-FI" sz="2200" noProof="0" dirty="0"/>
              <a:t>)</a:t>
            </a:r>
          </a:p>
          <a:p>
            <a:pPr marL="900000">
              <a:spcAft>
                <a:spcPts val="600"/>
              </a:spcAft>
            </a:pPr>
            <a:r>
              <a:rPr lang="fi-FI" sz="2200" noProof="0" dirty="0"/>
              <a:t>ei-redusoituvuus</a:t>
            </a:r>
          </a:p>
          <a:p>
            <a:pPr marL="900000">
              <a:spcAft>
                <a:spcPts val="600"/>
              </a:spcAft>
            </a:pPr>
            <a:r>
              <a:rPr lang="fi-FI" sz="2200" noProof="0" dirty="0"/>
              <a:t>kausaalinen relevanssi</a:t>
            </a:r>
          </a:p>
          <a:p>
            <a:pPr>
              <a:spcAft>
                <a:spcPts val="600"/>
              </a:spcAft>
            </a:pPr>
            <a:r>
              <a:rPr lang="fi-FI" sz="2200" noProof="0" dirty="0"/>
              <a:t>koskevat kaikki luonnollisemmin </a:t>
            </a:r>
            <a:r>
              <a:rPr lang="fi-FI" sz="2200" i="1" noProof="0" dirty="0"/>
              <a:t>ominaisuuksia</a:t>
            </a:r>
            <a:r>
              <a:rPr lang="fi-FI" sz="2200" noProof="0" dirty="0"/>
              <a:t> kuin substansseja tai objekteja.</a:t>
            </a:r>
          </a:p>
        </p:txBody>
      </p:sp>
      <p:sp>
        <p:nvSpPr>
          <p:cNvPr id="4" name="Dian numeron paikkamerkki 3">
            <a:extLst>
              <a:ext uri="{FF2B5EF4-FFF2-40B4-BE49-F238E27FC236}">
                <a16:creationId xmlns:a16="http://schemas.microsoft.com/office/drawing/2014/main" id="{237AD6EE-1630-4E2D-ABE7-417240AB5DBE}"/>
              </a:ext>
            </a:extLst>
          </p:cNvPr>
          <p:cNvSpPr>
            <a:spLocks noGrp="1"/>
          </p:cNvSpPr>
          <p:nvPr>
            <p:ph type="sldNum" sz="quarter" idx="12"/>
          </p:nvPr>
        </p:nvSpPr>
        <p:spPr/>
        <p:txBody>
          <a:bodyPr/>
          <a:lstStyle/>
          <a:p>
            <a:pPr>
              <a:defRPr/>
            </a:pPr>
            <a:fld id="{750DDA17-D415-4945-8449-724B9A9DA940}" type="slidenum">
              <a:rPr lang="en-US" altLang="fi-FI" smtClean="0"/>
              <a:pPr>
                <a:defRPr/>
              </a:pPr>
              <a:t>17</a:t>
            </a:fld>
            <a:endParaRPr lang="en-US" altLang="fi-FI"/>
          </a:p>
        </p:txBody>
      </p:sp>
      <p:pic>
        <p:nvPicPr>
          <p:cNvPr id="2050" name="Picture 2" descr="Emergence as the conversion of information: a unifying theory |  Philosophical Transactions of the Royal Society A: Mathematical, Physical  and Engineering Sciences : r/philosophy">
            <a:extLst>
              <a:ext uri="{FF2B5EF4-FFF2-40B4-BE49-F238E27FC236}">
                <a16:creationId xmlns:a16="http://schemas.microsoft.com/office/drawing/2014/main" id="{24B81090-E1B2-A2B6-AE52-A03EEC8836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1825" y="0"/>
            <a:ext cx="2162175" cy="211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4185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9C544571-908B-52E7-F063-AD254DC9A989}"/>
              </a:ext>
            </a:extLst>
          </p:cNvPr>
          <p:cNvSpPr>
            <a:spLocks noGrp="1"/>
          </p:cNvSpPr>
          <p:nvPr>
            <p:ph idx="1"/>
          </p:nvPr>
        </p:nvSpPr>
        <p:spPr>
          <a:xfrm>
            <a:off x="457200" y="1268760"/>
            <a:ext cx="8229600" cy="4862165"/>
          </a:xfrm>
        </p:spPr>
        <p:txBody>
          <a:bodyPr/>
          <a:lstStyle/>
          <a:p>
            <a:r>
              <a:rPr lang="fi-FI" sz="2200" noProof="0" dirty="0" err="1"/>
              <a:t>Viimeaik</a:t>
            </a:r>
            <a:r>
              <a:rPr lang="fi-FI" sz="2200" noProof="0" dirty="0"/>
              <a:t>. filosofiassa myös vakiintunut erottelu:</a:t>
            </a:r>
          </a:p>
          <a:p>
            <a:endParaRPr lang="fi-FI" sz="2200" noProof="0" dirty="0"/>
          </a:p>
          <a:p>
            <a:r>
              <a:rPr lang="fi-FI" sz="2200" i="1" noProof="0" dirty="0"/>
              <a:t>Ominaisuusdualismi</a:t>
            </a:r>
            <a:r>
              <a:rPr lang="fi-FI" sz="2200" noProof="0" dirty="0"/>
              <a:t> </a:t>
            </a:r>
            <a:r>
              <a:rPr lang="fi-FI" sz="2200" noProof="0" dirty="0" err="1"/>
              <a:t>vs</a:t>
            </a:r>
            <a:r>
              <a:rPr lang="fi-FI" sz="2200" noProof="0" dirty="0"/>
              <a:t> </a:t>
            </a:r>
            <a:r>
              <a:rPr lang="fi-FI" sz="2200" i="1" noProof="0" dirty="0"/>
              <a:t>ei-</a:t>
            </a:r>
            <a:r>
              <a:rPr lang="fi-FI" sz="2200" i="1" noProof="0" dirty="0" err="1"/>
              <a:t>reduktiivinen</a:t>
            </a:r>
            <a:r>
              <a:rPr lang="fi-FI" sz="2200" i="1" noProof="0" dirty="0"/>
              <a:t> materialismi</a:t>
            </a:r>
          </a:p>
          <a:p>
            <a:endParaRPr lang="fi-FI" sz="2200" noProof="0" dirty="0"/>
          </a:p>
          <a:p>
            <a:pPr>
              <a:spcAft>
                <a:spcPts val="600"/>
              </a:spcAft>
            </a:pPr>
            <a:r>
              <a:rPr lang="fi-FI" sz="2200" noProof="0" dirty="0"/>
              <a:t>Standardi välttämätön ehto:</a:t>
            </a:r>
          </a:p>
          <a:p>
            <a:r>
              <a:rPr lang="fi-FI" sz="2200" i="1" noProof="0" dirty="0"/>
              <a:t>Materialismi</a:t>
            </a:r>
            <a:r>
              <a:rPr lang="fi-FI" sz="2200" noProof="0" dirty="0"/>
              <a:t>: Kaikki ominaisuudet ovat “</a:t>
            </a:r>
            <a:r>
              <a:rPr lang="fi-FI" sz="2200" noProof="0" dirty="0" err="1"/>
              <a:t>päällätulevia</a:t>
            </a:r>
            <a:r>
              <a:rPr lang="fi-FI" sz="2200" noProof="0" dirty="0"/>
              <a:t>” (</a:t>
            </a:r>
            <a:r>
              <a:rPr lang="fi-FI" sz="2200" noProof="0" dirty="0" err="1"/>
              <a:t>supervenienssi</a:t>
            </a:r>
            <a:r>
              <a:rPr lang="fi-FI" sz="2200" noProof="0" dirty="0"/>
              <a:t>) suhteessa perustaviin fysikaalisiin ominaisuuksiin – metafyysisellä välttämättömyydellä.</a:t>
            </a:r>
          </a:p>
          <a:p>
            <a:endParaRPr lang="fi-FI" sz="2200" noProof="0" dirty="0"/>
          </a:p>
          <a:p>
            <a:r>
              <a:rPr lang="fi-FI" sz="2200" i="1" noProof="0" dirty="0"/>
              <a:t>Ominaisuusdualismi</a:t>
            </a:r>
            <a:r>
              <a:rPr lang="fi-FI" sz="2200" noProof="0" dirty="0"/>
              <a:t>: kieltää tämän </a:t>
            </a:r>
          </a:p>
          <a:p>
            <a:r>
              <a:rPr lang="fi-FI" sz="2000" noProof="0" dirty="0"/>
              <a:t>– voi sallia </a:t>
            </a:r>
            <a:r>
              <a:rPr lang="fi-FI" sz="2000" noProof="0" dirty="0" err="1"/>
              <a:t>päällätulemisen</a:t>
            </a:r>
            <a:r>
              <a:rPr lang="fi-FI" sz="2000" noProof="0" dirty="0"/>
              <a:t> </a:t>
            </a:r>
            <a:r>
              <a:rPr lang="fi-FI" sz="2000" noProof="0" dirty="0" err="1"/>
              <a:t>nomologisesti</a:t>
            </a:r>
            <a:r>
              <a:rPr lang="fi-FI" sz="2000" noProof="0" dirty="0"/>
              <a:t> välttämättömänä</a:t>
            </a:r>
          </a:p>
        </p:txBody>
      </p:sp>
      <p:sp>
        <p:nvSpPr>
          <p:cNvPr id="4" name="Dian numeron paikkamerkki 3">
            <a:extLst>
              <a:ext uri="{FF2B5EF4-FFF2-40B4-BE49-F238E27FC236}">
                <a16:creationId xmlns:a16="http://schemas.microsoft.com/office/drawing/2014/main" id="{14CD1937-3F88-29DA-1971-DF76EC0CF851}"/>
              </a:ext>
            </a:extLst>
          </p:cNvPr>
          <p:cNvSpPr>
            <a:spLocks noGrp="1"/>
          </p:cNvSpPr>
          <p:nvPr>
            <p:ph type="sldNum" sz="quarter" idx="12"/>
          </p:nvPr>
        </p:nvSpPr>
        <p:spPr/>
        <p:txBody>
          <a:bodyPr/>
          <a:lstStyle/>
          <a:p>
            <a:pPr>
              <a:defRPr/>
            </a:pPr>
            <a:fld id="{750DDA17-D415-4945-8449-724B9A9DA940}" type="slidenum">
              <a:rPr lang="en-US" altLang="fi-FI" smtClean="0"/>
              <a:pPr>
                <a:defRPr/>
              </a:pPr>
              <a:t>18</a:t>
            </a:fld>
            <a:endParaRPr lang="en-US" altLang="fi-FI"/>
          </a:p>
        </p:txBody>
      </p:sp>
    </p:spTree>
    <p:extLst>
      <p:ext uri="{BB962C8B-B14F-4D97-AF65-F5344CB8AC3E}">
        <p14:creationId xmlns:p14="http://schemas.microsoft.com/office/powerpoint/2010/main" val="183062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B784B23E-F698-E230-7404-B18CF4105CE2}"/>
              </a:ext>
            </a:extLst>
          </p:cNvPr>
          <p:cNvSpPr>
            <a:spLocks noGrp="1"/>
          </p:cNvSpPr>
          <p:nvPr>
            <p:ph idx="1"/>
          </p:nvPr>
        </p:nvSpPr>
        <p:spPr>
          <a:xfrm>
            <a:off x="457200" y="1988840"/>
            <a:ext cx="8229600" cy="4142085"/>
          </a:xfrm>
        </p:spPr>
        <p:txBody>
          <a:bodyPr/>
          <a:lstStyle/>
          <a:p>
            <a:r>
              <a:rPr lang="fi-FI" sz="2200" i="1" noProof="0" dirty="0"/>
              <a:t>Niiniluoto</a:t>
            </a:r>
            <a:r>
              <a:rPr lang="fi-FI" sz="2200" noProof="0" dirty="0"/>
              <a:t>: keskittyy usein</a:t>
            </a:r>
            <a:br>
              <a:rPr lang="fi-FI" sz="2200" noProof="0" dirty="0"/>
            </a:br>
            <a:r>
              <a:rPr lang="fi-FI" sz="2200" noProof="0" dirty="0"/>
              <a:t> lähinnä olioihin;</a:t>
            </a:r>
          </a:p>
          <a:p>
            <a:r>
              <a:rPr lang="fi-FI" sz="2200" noProof="0" dirty="0"/>
              <a:t> ei tee selvää eroa ominaisuuksien suhteen.</a:t>
            </a:r>
          </a:p>
          <a:p>
            <a:pPr marL="0" indent="0">
              <a:buNone/>
            </a:pPr>
            <a:endParaRPr lang="fi-FI" sz="2200" noProof="0" dirty="0"/>
          </a:p>
          <a:p>
            <a:r>
              <a:rPr lang="fi-FI" sz="2200" noProof="0" dirty="0"/>
              <a:t>Näyttäisi, että ollakseen ylipäänsä </a:t>
            </a:r>
            <a:r>
              <a:rPr lang="fi-FI" sz="2200" i="1" noProof="0" dirty="0"/>
              <a:t>materialismia,</a:t>
            </a:r>
            <a:r>
              <a:rPr lang="fi-FI" sz="2200" noProof="0" dirty="0"/>
              <a:t> </a:t>
            </a:r>
            <a:r>
              <a:rPr lang="fi-FI" sz="2200" noProof="0" dirty="0" err="1"/>
              <a:t>emergentin</a:t>
            </a:r>
            <a:r>
              <a:rPr lang="fi-FI" sz="2200" noProof="0" dirty="0"/>
              <a:t> materialismin tulisi kieltää myös ominaisuusdualismi (em. mielessä).</a:t>
            </a:r>
          </a:p>
          <a:p>
            <a:pPr marL="0" indent="0">
              <a:buNone/>
            </a:pPr>
            <a:endParaRPr lang="fi-FI" sz="2200" noProof="0" dirty="0"/>
          </a:p>
          <a:p>
            <a:r>
              <a:rPr lang="fi-FI" sz="2200" noProof="0" dirty="0"/>
              <a:t>Olisi mielenkiintoista kuulla, minkä kannan </a:t>
            </a:r>
            <a:br>
              <a:rPr lang="fi-FI" sz="2200" noProof="0" dirty="0"/>
            </a:br>
            <a:r>
              <a:rPr lang="fi-FI" sz="2200" noProof="0" dirty="0"/>
              <a:t>Niiniluoto lopulta ottaisi tämän erottelun osalta… </a:t>
            </a:r>
          </a:p>
        </p:txBody>
      </p:sp>
      <p:sp>
        <p:nvSpPr>
          <p:cNvPr id="4" name="Dian numeron paikkamerkki 3">
            <a:extLst>
              <a:ext uri="{FF2B5EF4-FFF2-40B4-BE49-F238E27FC236}">
                <a16:creationId xmlns:a16="http://schemas.microsoft.com/office/drawing/2014/main" id="{48AA7937-5833-653C-8D8F-01BF6B0DF71D}"/>
              </a:ext>
            </a:extLst>
          </p:cNvPr>
          <p:cNvSpPr>
            <a:spLocks noGrp="1"/>
          </p:cNvSpPr>
          <p:nvPr>
            <p:ph type="sldNum" sz="quarter" idx="12"/>
          </p:nvPr>
        </p:nvSpPr>
        <p:spPr/>
        <p:txBody>
          <a:bodyPr/>
          <a:lstStyle/>
          <a:p>
            <a:pPr>
              <a:defRPr/>
            </a:pPr>
            <a:fld id="{750DDA17-D415-4945-8449-724B9A9DA940}" type="slidenum">
              <a:rPr lang="en-US" altLang="fi-FI" smtClean="0"/>
              <a:pPr>
                <a:defRPr/>
              </a:pPr>
              <a:t>19</a:t>
            </a:fld>
            <a:endParaRPr lang="en-US" altLang="fi-FI"/>
          </a:p>
        </p:txBody>
      </p:sp>
      <p:pic>
        <p:nvPicPr>
          <p:cNvPr id="7170" name="Picture 2" descr="Aptitude &amp; Logical... - Aptitude &amp; Logical Reasoning">
            <a:extLst>
              <a:ext uri="{FF2B5EF4-FFF2-40B4-BE49-F238E27FC236}">
                <a16:creationId xmlns:a16="http://schemas.microsoft.com/office/drawing/2014/main" id="{0F54DD70-80DF-B211-C1E2-F5C6B2D207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50" y="-99392"/>
            <a:ext cx="200025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8169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676A09FD-2A4B-51E7-6CEC-C70B46A11863}"/>
              </a:ext>
            </a:extLst>
          </p:cNvPr>
          <p:cNvSpPr>
            <a:spLocks noGrp="1"/>
          </p:cNvSpPr>
          <p:nvPr>
            <p:ph idx="1"/>
          </p:nvPr>
        </p:nvSpPr>
        <p:spPr>
          <a:xfrm>
            <a:off x="457200" y="2564904"/>
            <a:ext cx="8229600" cy="3312367"/>
          </a:xfrm>
        </p:spPr>
        <p:txBody>
          <a:bodyPr/>
          <a:lstStyle/>
          <a:p>
            <a:r>
              <a:rPr lang="fi-FI" sz="2000" dirty="0"/>
              <a:t>Muun muassa:</a:t>
            </a:r>
          </a:p>
          <a:p>
            <a:pPr marL="0" indent="0">
              <a:buNone/>
            </a:pPr>
            <a:endParaRPr lang="fi-FI" sz="2000" dirty="0"/>
          </a:p>
          <a:p>
            <a:r>
              <a:rPr lang="fi-FI" sz="2000" dirty="0"/>
              <a:t>”Maailma 3:n oliot”, L. Haaparanta (toim.), </a:t>
            </a:r>
            <a:r>
              <a:rPr lang="fi-FI" sz="2000" i="1" dirty="0"/>
              <a:t>Olio</a:t>
            </a:r>
            <a:r>
              <a:rPr lang="fi-FI" sz="2000" dirty="0"/>
              <a:t>. HY 1984. </a:t>
            </a:r>
          </a:p>
          <a:p>
            <a:pPr marL="0" indent="0">
              <a:buNone/>
            </a:pPr>
            <a:endParaRPr lang="fi-FI" sz="2000" dirty="0"/>
          </a:p>
          <a:p>
            <a:r>
              <a:rPr lang="fi-FI" sz="2000" dirty="0"/>
              <a:t>”Miten minä on syntynyt”, I. Niiniluoto &amp; P. Stenman (toim.), </a:t>
            </a:r>
            <a:r>
              <a:rPr lang="fi-FI" sz="2000" i="1" dirty="0"/>
              <a:t>Minä</a:t>
            </a:r>
            <a:r>
              <a:rPr lang="fi-FI" sz="2000" dirty="0"/>
              <a:t>. SFY 1988. </a:t>
            </a:r>
          </a:p>
          <a:p>
            <a:pPr marL="0" indent="0">
              <a:buNone/>
            </a:pPr>
            <a:endParaRPr lang="fi-FI" sz="2000" dirty="0"/>
          </a:p>
          <a:p>
            <a:r>
              <a:rPr lang="fi-FI" sz="2000" i="1" dirty="0"/>
              <a:t>Maailma, minä ja kulttuuri. </a:t>
            </a:r>
            <a:r>
              <a:rPr lang="fi-FI" sz="2000" i="1" dirty="0" err="1"/>
              <a:t>Emergentin</a:t>
            </a:r>
            <a:r>
              <a:rPr lang="fi-FI" sz="2000" i="1" dirty="0"/>
              <a:t> materialismin näkökulmia</a:t>
            </a:r>
            <a:r>
              <a:rPr lang="fi-FI" sz="2000" dirty="0"/>
              <a:t>. Otava 1990.</a:t>
            </a:r>
            <a:endParaRPr lang="en-US" sz="2000" dirty="0"/>
          </a:p>
        </p:txBody>
      </p:sp>
      <p:sp>
        <p:nvSpPr>
          <p:cNvPr id="4" name="Dian numeron paikkamerkki 3">
            <a:extLst>
              <a:ext uri="{FF2B5EF4-FFF2-40B4-BE49-F238E27FC236}">
                <a16:creationId xmlns:a16="http://schemas.microsoft.com/office/drawing/2014/main" id="{7BBEF4AF-7275-476D-8A29-36BDBDF6E110}"/>
              </a:ext>
            </a:extLst>
          </p:cNvPr>
          <p:cNvSpPr>
            <a:spLocks noGrp="1"/>
          </p:cNvSpPr>
          <p:nvPr>
            <p:ph type="sldNum" sz="quarter" idx="12"/>
          </p:nvPr>
        </p:nvSpPr>
        <p:spPr/>
        <p:txBody>
          <a:bodyPr/>
          <a:lstStyle/>
          <a:p>
            <a:pPr>
              <a:defRPr/>
            </a:pPr>
            <a:fld id="{750DDA17-D415-4945-8449-724B9A9DA940}" type="slidenum">
              <a:rPr lang="en-US" altLang="fi-FI" smtClean="0"/>
              <a:pPr>
                <a:defRPr/>
              </a:pPr>
              <a:t>2</a:t>
            </a:fld>
            <a:endParaRPr lang="en-US" altLang="fi-FI"/>
          </a:p>
        </p:txBody>
      </p:sp>
      <p:sp>
        <p:nvSpPr>
          <p:cNvPr id="6" name="Otsikko 1">
            <a:extLst>
              <a:ext uri="{FF2B5EF4-FFF2-40B4-BE49-F238E27FC236}">
                <a16:creationId xmlns:a16="http://schemas.microsoft.com/office/drawing/2014/main" id="{4E4D58B2-B6C9-0D00-4999-D6C15A3A3A1F}"/>
              </a:ext>
            </a:extLst>
          </p:cNvPr>
          <p:cNvSpPr>
            <a:spLocks noGrp="1"/>
          </p:cNvSpPr>
          <p:nvPr>
            <p:ph type="title"/>
          </p:nvPr>
        </p:nvSpPr>
        <p:spPr>
          <a:xfrm>
            <a:off x="457200" y="727075"/>
            <a:ext cx="6096000" cy="1189757"/>
          </a:xfrm>
        </p:spPr>
        <p:txBody>
          <a:bodyPr/>
          <a:lstStyle/>
          <a:p>
            <a:r>
              <a:rPr lang="en-US" sz="2800" dirty="0"/>
              <a:t>Ilkka </a:t>
            </a:r>
            <a:r>
              <a:rPr lang="en-US" sz="2800" dirty="0" err="1"/>
              <a:t>Niiniluoto</a:t>
            </a:r>
            <a:r>
              <a:rPr lang="en-US" sz="2800" dirty="0"/>
              <a:t> </a:t>
            </a:r>
            <a:br>
              <a:rPr lang="en-US" sz="2800" dirty="0"/>
            </a:br>
            <a:r>
              <a:rPr lang="en-US" sz="2800" dirty="0"/>
              <a:t>ja </a:t>
            </a:r>
            <a:r>
              <a:rPr lang="en-US" sz="2800" dirty="0" err="1"/>
              <a:t>emergentti</a:t>
            </a:r>
            <a:r>
              <a:rPr lang="en-US" sz="2800" dirty="0"/>
              <a:t> </a:t>
            </a:r>
            <a:r>
              <a:rPr lang="en-US" sz="2800" dirty="0" err="1"/>
              <a:t>materialismi</a:t>
            </a:r>
            <a:endParaRPr lang="en-US" sz="2800" dirty="0"/>
          </a:p>
        </p:txBody>
      </p:sp>
      <p:pic>
        <p:nvPicPr>
          <p:cNvPr id="4098" name="Picture 2" descr="Ilkka Niiniluoto: Maailma, minä ja kulttuuri – AIONI kirjakauppa &amp;  antikvariaatti">
            <a:extLst>
              <a:ext uri="{FF2B5EF4-FFF2-40B4-BE49-F238E27FC236}">
                <a16:creationId xmlns:a16="http://schemas.microsoft.com/office/drawing/2014/main" id="{63336F74-AD2B-8FD2-EF5E-365BF33242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6449" y="31315"/>
            <a:ext cx="1771650" cy="258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249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6A80CD40-307E-89E8-5E4A-A75452EF1F36}"/>
              </a:ext>
            </a:extLst>
          </p:cNvPr>
          <p:cNvSpPr>
            <a:spLocks noGrp="1"/>
          </p:cNvSpPr>
          <p:nvPr>
            <p:ph idx="1"/>
          </p:nvPr>
        </p:nvSpPr>
        <p:spPr>
          <a:xfrm>
            <a:off x="457200" y="980728"/>
            <a:ext cx="7427168" cy="5150197"/>
          </a:xfrm>
        </p:spPr>
        <p:txBody>
          <a:bodyPr/>
          <a:lstStyle/>
          <a:p>
            <a:pPr>
              <a:spcAft>
                <a:spcPts val="600"/>
              </a:spcAft>
            </a:pPr>
            <a:r>
              <a:rPr lang="fi-FI" sz="2200" noProof="0" dirty="0"/>
              <a:t>Keskustelua mielestäni vääristänyt:</a:t>
            </a:r>
          </a:p>
          <a:p>
            <a:pPr>
              <a:spcAft>
                <a:spcPts val="600"/>
              </a:spcAft>
            </a:pPr>
            <a:r>
              <a:rPr lang="fi-FI" sz="2200" noProof="0" dirty="0"/>
              <a:t>sekä “vahvan” </a:t>
            </a:r>
            <a:r>
              <a:rPr lang="fi-FI" sz="2200" noProof="0" dirty="0" err="1"/>
              <a:t>emergenssin</a:t>
            </a:r>
            <a:r>
              <a:rPr lang="fi-FI" sz="2200" noProof="0" dirty="0"/>
              <a:t> ystävien että vastustajien keskuudessa suosittu käsitys, </a:t>
            </a:r>
            <a:br>
              <a:rPr lang="fi-FI" sz="2200" noProof="0" dirty="0"/>
            </a:br>
            <a:r>
              <a:rPr lang="fi-FI" sz="2200" noProof="0" dirty="0"/>
              <a:t>että se edellyttää ominaisuusdualismia; </a:t>
            </a:r>
          </a:p>
          <a:p>
            <a:pPr marL="0" indent="0">
              <a:spcAft>
                <a:spcPts val="600"/>
              </a:spcAft>
              <a:buNone/>
            </a:pPr>
            <a:endParaRPr lang="fi-FI" sz="2200" noProof="0" dirty="0"/>
          </a:p>
          <a:p>
            <a:pPr>
              <a:spcAft>
                <a:spcPts val="600"/>
              </a:spcAft>
            </a:pPr>
            <a:r>
              <a:rPr lang="fi-FI" sz="2200" noProof="0" dirty="0"/>
              <a:t>että on hylättävä joko alaspäin suuntautuva </a:t>
            </a:r>
            <a:r>
              <a:rPr lang="fi-FI" sz="2200" noProof="0" dirty="0" err="1"/>
              <a:t>kausaatio</a:t>
            </a:r>
            <a:r>
              <a:rPr lang="fi-FI" sz="2200" noProof="0" dirty="0"/>
              <a:t> tai materialismi;</a:t>
            </a:r>
          </a:p>
          <a:p>
            <a:pPr>
              <a:spcAft>
                <a:spcPts val="600"/>
              </a:spcAft>
            </a:pPr>
            <a:r>
              <a:rPr lang="fi-FI" sz="2200" noProof="0" dirty="0"/>
              <a:t>taustalla nk. “Poissulkemisongelma” </a:t>
            </a:r>
            <a:br>
              <a:rPr lang="fi-FI" sz="2200" noProof="0" dirty="0"/>
            </a:br>
            <a:r>
              <a:rPr lang="fi-FI" sz="2200" noProof="0" dirty="0"/>
              <a:t>(erit. Kim 1989, 1992)</a:t>
            </a:r>
          </a:p>
        </p:txBody>
      </p:sp>
      <p:sp>
        <p:nvSpPr>
          <p:cNvPr id="4" name="Dian numeron paikkamerkki 3">
            <a:extLst>
              <a:ext uri="{FF2B5EF4-FFF2-40B4-BE49-F238E27FC236}">
                <a16:creationId xmlns:a16="http://schemas.microsoft.com/office/drawing/2014/main" id="{4ECD08D2-069D-859B-73BD-1AFC25E9E674}"/>
              </a:ext>
            </a:extLst>
          </p:cNvPr>
          <p:cNvSpPr>
            <a:spLocks noGrp="1"/>
          </p:cNvSpPr>
          <p:nvPr>
            <p:ph type="sldNum" sz="quarter" idx="12"/>
          </p:nvPr>
        </p:nvSpPr>
        <p:spPr/>
        <p:txBody>
          <a:bodyPr/>
          <a:lstStyle/>
          <a:p>
            <a:pPr>
              <a:defRPr/>
            </a:pPr>
            <a:fld id="{750DDA17-D415-4945-8449-724B9A9DA940}" type="slidenum">
              <a:rPr lang="en-US" altLang="fi-FI" smtClean="0"/>
              <a:pPr>
                <a:defRPr/>
              </a:pPr>
              <a:t>20</a:t>
            </a:fld>
            <a:endParaRPr lang="en-US" altLang="fi-FI"/>
          </a:p>
        </p:txBody>
      </p:sp>
      <p:pic>
        <p:nvPicPr>
          <p:cNvPr id="4098" name="Picture 2" descr="Jaegwon Kim Korean-American Philoospher specialised in mental... News Photo  - Getty Images">
            <a:extLst>
              <a:ext uri="{FF2B5EF4-FFF2-40B4-BE49-F238E27FC236}">
                <a16:creationId xmlns:a16="http://schemas.microsoft.com/office/drawing/2014/main" id="{630191C3-7CDB-40F7-13F7-BEBAD4DA3F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00875" y="4589337"/>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266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4AADB95C-74BF-B27F-F99E-BA15BB8D7D91}"/>
              </a:ext>
            </a:extLst>
          </p:cNvPr>
          <p:cNvSpPr>
            <a:spLocks noGrp="1"/>
          </p:cNvSpPr>
          <p:nvPr>
            <p:ph idx="1"/>
          </p:nvPr>
        </p:nvSpPr>
        <p:spPr>
          <a:xfrm>
            <a:off x="457200" y="1772816"/>
            <a:ext cx="7499176" cy="4358109"/>
          </a:xfrm>
        </p:spPr>
        <p:txBody>
          <a:bodyPr/>
          <a:lstStyle/>
          <a:p>
            <a:r>
              <a:rPr lang="fi-FI" sz="2200" noProof="0" dirty="0"/>
              <a:t>Kuitenkin: </a:t>
            </a:r>
          </a:p>
          <a:p>
            <a:r>
              <a:rPr lang="fi-FI" sz="2200" noProof="0" dirty="0"/>
              <a:t>Monet </a:t>
            </a:r>
            <a:r>
              <a:rPr lang="fi-FI" sz="2200" noProof="0" dirty="0" err="1"/>
              <a:t>kausaation</a:t>
            </a:r>
            <a:r>
              <a:rPr lang="fi-FI" sz="2200" noProof="0" dirty="0"/>
              <a:t> johtavat asiantuntijat (+ minä) ovat arvostelleet poissulkemisargumenttia; </a:t>
            </a:r>
          </a:p>
          <a:p>
            <a:r>
              <a:rPr lang="fi-FI" sz="2200" noProof="0" dirty="0"/>
              <a:t>perustuu sekaviin ja epäkoherentteihin intuitioihin </a:t>
            </a:r>
            <a:r>
              <a:rPr lang="fi-FI" sz="2200" noProof="0" dirty="0" err="1"/>
              <a:t>kausaatiosta</a:t>
            </a:r>
            <a:r>
              <a:rPr lang="fi-FI" sz="2200" noProof="0" dirty="0"/>
              <a:t>.</a:t>
            </a:r>
          </a:p>
          <a:p>
            <a:pPr marL="0" indent="0">
              <a:buNone/>
            </a:pPr>
            <a:endParaRPr lang="fi-FI" sz="2200" noProof="0" dirty="0"/>
          </a:p>
          <a:p>
            <a:r>
              <a:rPr lang="fi-FI" sz="2200" noProof="0" dirty="0"/>
              <a:t>Raatikainen 2007, 2010, 2017</a:t>
            </a:r>
          </a:p>
          <a:p>
            <a:r>
              <a:rPr lang="fi-FI" sz="2200" noProof="0" dirty="0" err="1"/>
              <a:t>Menzies</a:t>
            </a:r>
            <a:r>
              <a:rPr lang="fi-FI" sz="2200" noProof="0" dirty="0"/>
              <a:t> 2008, 2013</a:t>
            </a:r>
          </a:p>
          <a:p>
            <a:r>
              <a:rPr lang="fi-FI" sz="2200" noProof="0" dirty="0"/>
              <a:t>Hitchcock 2012</a:t>
            </a:r>
          </a:p>
          <a:p>
            <a:r>
              <a:rPr lang="fi-FI" sz="2200" noProof="0" dirty="0" err="1"/>
              <a:t>Woodward</a:t>
            </a:r>
            <a:r>
              <a:rPr lang="fi-FI" sz="2200" noProof="0" dirty="0"/>
              <a:t> 2008, 2015, 2021</a:t>
            </a:r>
          </a:p>
        </p:txBody>
      </p:sp>
      <p:sp>
        <p:nvSpPr>
          <p:cNvPr id="4" name="Dian numeron paikkamerkki 3">
            <a:extLst>
              <a:ext uri="{FF2B5EF4-FFF2-40B4-BE49-F238E27FC236}">
                <a16:creationId xmlns:a16="http://schemas.microsoft.com/office/drawing/2014/main" id="{BE0682C6-299F-F930-7785-3687F2649F27}"/>
              </a:ext>
            </a:extLst>
          </p:cNvPr>
          <p:cNvSpPr>
            <a:spLocks noGrp="1"/>
          </p:cNvSpPr>
          <p:nvPr>
            <p:ph type="sldNum" sz="quarter" idx="12"/>
          </p:nvPr>
        </p:nvSpPr>
        <p:spPr/>
        <p:txBody>
          <a:bodyPr/>
          <a:lstStyle/>
          <a:p>
            <a:pPr>
              <a:defRPr/>
            </a:pPr>
            <a:fld id="{750DDA17-D415-4945-8449-724B9A9DA940}" type="slidenum">
              <a:rPr lang="en-US" altLang="fi-FI" smtClean="0"/>
              <a:pPr>
                <a:defRPr/>
              </a:pPr>
              <a:t>21</a:t>
            </a:fld>
            <a:endParaRPr lang="en-US" altLang="fi-FI"/>
          </a:p>
        </p:txBody>
      </p:sp>
      <p:pic>
        <p:nvPicPr>
          <p:cNvPr id="3074" name="Picture 2" descr="Mind and the Causal Exclusion Problem | Internet Encyclopedia of Philosophy">
            <a:extLst>
              <a:ext uri="{FF2B5EF4-FFF2-40B4-BE49-F238E27FC236}">
                <a16:creationId xmlns:a16="http://schemas.microsoft.com/office/drawing/2014/main" id="{590468F4-D841-98D4-254E-D5F63E704F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202778"/>
            <a:ext cx="2783210" cy="12903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280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16103DB5-0113-0E0E-AF6B-3EE4CBCCAE49}"/>
              </a:ext>
            </a:extLst>
          </p:cNvPr>
          <p:cNvSpPr>
            <a:spLocks noGrp="1"/>
          </p:cNvSpPr>
          <p:nvPr>
            <p:ph idx="1"/>
          </p:nvPr>
        </p:nvSpPr>
        <p:spPr>
          <a:xfrm>
            <a:off x="457200" y="980728"/>
            <a:ext cx="7643192" cy="5150197"/>
          </a:xfrm>
        </p:spPr>
        <p:txBody>
          <a:bodyPr/>
          <a:lstStyle/>
          <a:p>
            <a:r>
              <a:rPr lang="fi-FI" sz="2200" i="1" noProof="0" dirty="0"/>
              <a:t>Alaspäin suuntautuvaa </a:t>
            </a:r>
            <a:r>
              <a:rPr lang="fi-FI" sz="2200" i="1" noProof="0" dirty="0" err="1"/>
              <a:t>kausaatiota</a:t>
            </a:r>
            <a:r>
              <a:rPr lang="fi-FI" sz="2200" noProof="0" dirty="0"/>
              <a:t> kuvataan usein puhumalla </a:t>
            </a:r>
            <a:r>
              <a:rPr lang="fi-FI" sz="2200" noProof="0" dirty="0" err="1"/>
              <a:t>emergenttien</a:t>
            </a:r>
            <a:r>
              <a:rPr lang="fi-FI" sz="2200" noProof="0" dirty="0"/>
              <a:t> ominaisuuksien omasta “</a:t>
            </a:r>
            <a:r>
              <a:rPr lang="fi-FI" sz="2200" i="1" noProof="0" dirty="0"/>
              <a:t>kausaalisesta voimasta</a:t>
            </a:r>
            <a:r>
              <a:rPr lang="fi-FI" sz="2200" noProof="0" dirty="0"/>
              <a:t>”;</a:t>
            </a:r>
          </a:p>
          <a:p>
            <a:pPr marL="0" indent="0">
              <a:buNone/>
            </a:pPr>
            <a:endParaRPr lang="fi-FI" sz="2200" noProof="0" dirty="0"/>
          </a:p>
          <a:p>
            <a:r>
              <a:rPr lang="fi-FI" sz="2200" noProof="0" dirty="0"/>
              <a:t>potentiaalisesti harhaanjohtava puhetapa;</a:t>
            </a:r>
          </a:p>
          <a:p>
            <a:r>
              <a:rPr lang="fi-FI" sz="2200" noProof="0" dirty="0"/>
              <a:t>voi johtaa olettamaan ongelmallisen kuvan </a:t>
            </a:r>
            <a:r>
              <a:rPr lang="fi-FI" sz="2200" noProof="0" dirty="0" err="1"/>
              <a:t>kausaatiosta</a:t>
            </a:r>
            <a:r>
              <a:rPr lang="fi-FI" sz="2200" noProof="0" dirty="0"/>
              <a:t> </a:t>
            </a:r>
            <a:r>
              <a:rPr lang="fi-FI" sz="2200" noProof="0" dirty="0" err="1"/>
              <a:t>jnkl</a:t>
            </a:r>
            <a:r>
              <a:rPr lang="fi-FI" sz="2200" noProof="0" dirty="0"/>
              <a:t> tuottamisena tai voimansiirtona.</a:t>
            </a:r>
          </a:p>
          <a:p>
            <a:pPr marL="0" indent="0">
              <a:buNone/>
            </a:pPr>
            <a:endParaRPr lang="fi-FI" sz="2200" noProof="0" dirty="0"/>
          </a:p>
          <a:p>
            <a:r>
              <a:rPr lang="fi-FI" sz="2200" noProof="0" dirty="0"/>
              <a:t>Parempi korvata puheella ominaisuuksien “kausaalisesta relevanssista”.</a:t>
            </a:r>
          </a:p>
          <a:p>
            <a:endParaRPr lang="fi-FI" sz="2200" noProof="0" dirty="0"/>
          </a:p>
          <a:p>
            <a:r>
              <a:rPr lang="fi-FI" sz="2200" noProof="0" dirty="0"/>
              <a:t>Väitän että ylemmän tason ominaisuudet voivat olla kausaalisesti relevantteja siinä kuin mikään.</a:t>
            </a:r>
          </a:p>
        </p:txBody>
      </p:sp>
      <p:sp>
        <p:nvSpPr>
          <p:cNvPr id="4" name="Dian numeron paikkamerkki 3">
            <a:extLst>
              <a:ext uri="{FF2B5EF4-FFF2-40B4-BE49-F238E27FC236}">
                <a16:creationId xmlns:a16="http://schemas.microsoft.com/office/drawing/2014/main" id="{E5A2E5BF-387B-9EA8-5D10-4BA94E6C1B21}"/>
              </a:ext>
            </a:extLst>
          </p:cNvPr>
          <p:cNvSpPr>
            <a:spLocks noGrp="1"/>
          </p:cNvSpPr>
          <p:nvPr>
            <p:ph type="sldNum" sz="quarter" idx="12"/>
          </p:nvPr>
        </p:nvSpPr>
        <p:spPr/>
        <p:txBody>
          <a:bodyPr/>
          <a:lstStyle/>
          <a:p>
            <a:pPr>
              <a:defRPr/>
            </a:pPr>
            <a:fld id="{750DDA17-D415-4945-8449-724B9A9DA940}" type="slidenum">
              <a:rPr lang="en-US" altLang="fi-FI" smtClean="0"/>
              <a:pPr>
                <a:defRPr/>
              </a:pPr>
              <a:t>22</a:t>
            </a:fld>
            <a:endParaRPr lang="en-US" altLang="fi-FI"/>
          </a:p>
        </p:txBody>
      </p:sp>
    </p:spTree>
    <p:extLst>
      <p:ext uri="{BB962C8B-B14F-4D97-AF65-F5344CB8AC3E}">
        <p14:creationId xmlns:p14="http://schemas.microsoft.com/office/powerpoint/2010/main" val="63113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A0A0A6CE-75B6-AD00-D553-6D4ABB488467}"/>
              </a:ext>
            </a:extLst>
          </p:cNvPr>
          <p:cNvSpPr>
            <a:spLocks noGrp="1"/>
          </p:cNvSpPr>
          <p:nvPr>
            <p:ph idx="1"/>
          </p:nvPr>
        </p:nvSpPr>
        <p:spPr>
          <a:xfrm>
            <a:off x="457200" y="2564904"/>
            <a:ext cx="7643192" cy="3566021"/>
          </a:xfrm>
        </p:spPr>
        <p:txBody>
          <a:bodyPr/>
          <a:lstStyle/>
          <a:p>
            <a:r>
              <a:rPr lang="fi-FI" sz="2400" noProof="0" dirty="0"/>
              <a:t>Esitän myös että em. </a:t>
            </a:r>
            <a:r>
              <a:rPr lang="fi-FI" sz="2400" i="1" noProof="0" dirty="0"/>
              <a:t>ei</a:t>
            </a:r>
            <a:r>
              <a:rPr lang="fi-FI" sz="2400" noProof="0" dirty="0"/>
              <a:t> vaadi meitä tinkimään </a:t>
            </a:r>
            <a:r>
              <a:rPr lang="fi-FI" sz="2400" i="1" noProof="0" dirty="0"/>
              <a:t>materialismista</a:t>
            </a:r>
            <a:r>
              <a:rPr lang="fi-FI" sz="2400" noProof="0" dirty="0"/>
              <a:t>: </a:t>
            </a:r>
          </a:p>
          <a:p>
            <a:r>
              <a:rPr lang="fi-FI" sz="2400" noProof="0" dirty="0"/>
              <a:t>voimme pitää kiinni myös vahvasta metafyysisestä </a:t>
            </a:r>
            <a:r>
              <a:rPr lang="fi-FI" sz="2400" noProof="0" dirty="0" err="1"/>
              <a:t>päällätulemisesta</a:t>
            </a:r>
            <a:r>
              <a:rPr lang="fi-FI" sz="2400" noProof="0" dirty="0"/>
              <a:t>.</a:t>
            </a:r>
          </a:p>
          <a:p>
            <a:pPr marL="0" indent="0">
              <a:buNone/>
            </a:pPr>
            <a:endParaRPr lang="fi-FI" sz="2400" noProof="0" dirty="0"/>
          </a:p>
          <a:p>
            <a:r>
              <a:rPr lang="fi-FI" sz="2400" noProof="0" dirty="0"/>
              <a:t>Yleinen </a:t>
            </a:r>
            <a:r>
              <a:rPr lang="fi-FI" sz="2400" i="1" noProof="0" dirty="0"/>
              <a:t>väärä dilemma</a:t>
            </a:r>
            <a:r>
              <a:rPr lang="fi-FI" sz="2400" noProof="0" dirty="0"/>
              <a:t> kirjallisuudessa;</a:t>
            </a:r>
          </a:p>
          <a:p>
            <a:r>
              <a:rPr lang="fi-FI" sz="2400" noProof="0" dirty="0"/>
              <a:t>olettaa (mm. Kim) poissulkemisargumentin tms. pätevyyden.</a:t>
            </a:r>
          </a:p>
        </p:txBody>
      </p:sp>
      <p:sp>
        <p:nvSpPr>
          <p:cNvPr id="4" name="Dian numeron paikkamerkki 3">
            <a:extLst>
              <a:ext uri="{FF2B5EF4-FFF2-40B4-BE49-F238E27FC236}">
                <a16:creationId xmlns:a16="http://schemas.microsoft.com/office/drawing/2014/main" id="{706AB93F-40EC-411B-5D4C-F5D6BD96479C}"/>
              </a:ext>
            </a:extLst>
          </p:cNvPr>
          <p:cNvSpPr>
            <a:spLocks noGrp="1"/>
          </p:cNvSpPr>
          <p:nvPr>
            <p:ph type="sldNum" sz="quarter" idx="12"/>
          </p:nvPr>
        </p:nvSpPr>
        <p:spPr/>
        <p:txBody>
          <a:bodyPr/>
          <a:lstStyle/>
          <a:p>
            <a:pPr>
              <a:defRPr/>
            </a:pPr>
            <a:fld id="{750DDA17-D415-4945-8449-724B9A9DA940}" type="slidenum">
              <a:rPr lang="en-US" altLang="fi-FI" smtClean="0"/>
              <a:pPr>
                <a:defRPr/>
              </a:pPr>
              <a:t>23</a:t>
            </a:fld>
            <a:endParaRPr lang="en-US" altLang="fi-FI"/>
          </a:p>
        </p:txBody>
      </p:sp>
      <p:pic>
        <p:nvPicPr>
          <p:cNvPr id="1026" name="Picture 2" descr="Luther's 95 Theses: An Interview with Carl Trueman">
            <a:extLst>
              <a:ext uri="{FF2B5EF4-FFF2-40B4-BE49-F238E27FC236}">
                <a16:creationId xmlns:a16="http://schemas.microsoft.com/office/drawing/2014/main" id="{EECFC88E-2BDC-7441-6CAF-4095BCCFDC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5515" y="0"/>
            <a:ext cx="2217285" cy="2130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3731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8CCBC366-116E-837C-07CA-187DE2466498}"/>
              </a:ext>
            </a:extLst>
          </p:cNvPr>
          <p:cNvSpPr>
            <a:spLocks noGrp="1"/>
          </p:cNvSpPr>
          <p:nvPr>
            <p:ph idx="1"/>
          </p:nvPr>
        </p:nvSpPr>
        <p:spPr>
          <a:xfrm>
            <a:off x="457200" y="1628800"/>
            <a:ext cx="8229600" cy="4502125"/>
          </a:xfrm>
        </p:spPr>
        <p:txBody>
          <a:bodyPr/>
          <a:lstStyle/>
          <a:p>
            <a:r>
              <a:rPr lang="en-US" sz="2000" dirty="0"/>
              <a:t>”Scientific Realism and the Problem of Consciousness”, </a:t>
            </a:r>
            <a:br>
              <a:rPr lang="en-US" sz="2000" dirty="0"/>
            </a:br>
            <a:r>
              <a:rPr lang="en-US" sz="2000" dirty="0"/>
              <a:t>A. </a:t>
            </a:r>
            <a:r>
              <a:rPr lang="en-US" sz="2000" dirty="0" err="1"/>
              <a:t>Revonsuo</a:t>
            </a:r>
            <a:r>
              <a:rPr lang="en-US" sz="2000" dirty="0"/>
              <a:t> &amp; M. </a:t>
            </a:r>
            <a:r>
              <a:rPr lang="en-US" sz="2000" dirty="0" err="1"/>
              <a:t>Kamppinen</a:t>
            </a:r>
            <a:r>
              <a:rPr lang="en-US" sz="2000" dirty="0"/>
              <a:t> (</a:t>
            </a:r>
            <a:r>
              <a:rPr lang="en-US" sz="2000" dirty="0" err="1"/>
              <a:t>toim</a:t>
            </a:r>
            <a:r>
              <a:rPr lang="en-US" sz="2000" dirty="0"/>
              <a:t>.), </a:t>
            </a:r>
            <a:r>
              <a:rPr lang="en-US" sz="2000" i="1" dirty="0"/>
              <a:t>Consciousness in Philosophy and Cognitive Neuroscience</a:t>
            </a:r>
            <a:r>
              <a:rPr lang="en-US" sz="2000" dirty="0"/>
              <a:t>, 1994.</a:t>
            </a:r>
          </a:p>
          <a:p>
            <a:pPr marL="0" indent="0">
              <a:buNone/>
            </a:pPr>
            <a:endParaRPr lang="en-US" sz="2000" dirty="0"/>
          </a:p>
          <a:p>
            <a:r>
              <a:rPr lang="en-US" sz="2000" dirty="0"/>
              <a:t>“World 3: A Critical </a:t>
            </a:r>
            <a:r>
              <a:rPr lang="en-US" sz="2000" dirty="0" err="1"/>
              <a:t>Defence</a:t>
            </a:r>
            <a:r>
              <a:rPr lang="en-US" sz="2000" dirty="0"/>
              <a:t>”. I. Jarvie, K. Milford, and </a:t>
            </a:r>
            <a:br>
              <a:rPr lang="en-US" sz="2000" dirty="0"/>
            </a:br>
            <a:r>
              <a:rPr lang="en-US" sz="2000" dirty="0"/>
              <a:t>D. Miller (</a:t>
            </a:r>
            <a:r>
              <a:rPr lang="en-US" sz="2000" dirty="0" err="1"/>
              <a:t>toim</a:t>
            </a:r>
            <a:r>
              <a:rPr lang="en-US" sz="2000" dirty="0"/>
              <a:t>.), </a:t>
            </a:r>
            <a:r>
              <a:rPr lang="en-US" sz="2000" i="1" dirty="0"/>
              <a:t>Karl Popper: A Centenary Assessment </a:t>
            </a:r>
            <a:br>
              <a:rPr lang="en-US" sz="2000" i="1" dirty="0"/>
            </a:br>
            <a:r>
              <a:rPr lang="en-US" sz="2000" i="1" dirty="0"/>
              <a:t>vol. II. Metaphysics and Epistemology</a:t>
            </a:r>
            <a:r>
              <a:rPr lang="en-US" sz="2000" dirty="0"/>
              <a:t>, 2006. </a:t>
            </a:r>
          </a:p>
          <a:p>
            <a:pPr marL="0" indent="0">
              <a:buNone/>
            </a:pPr>
            <a:endParaRPr lang="en-US" sz="2000" dirty="0"/>
          </a:p>
          <a:p>
            <a:r>
              <a:rPr lang="en-US" sz="2000" dirty="0"/>
              <a:t>“Margolis and Popper on Cultural Entities”, D.-M. Grube &amp; </a:t>
            </a:r>
            <a:br>
              <a:rPr lang="en-US" sz="2000" dirty="0"/>
            </a:br>
            <a:r>
              <a:rPr lang="en-US" sz="2000" dirty="0"/>
              <a:t>R. Sinclair (</a:t>
            </a:r>
            <a:r>
              <a:rPr lang="en-US" sz="2000" dirty="0" err="1"/>
              <a:t>toim</a:t>
            </a:r>
            <a:r>
              <a:rPr lang="en-US" sz="2000" dirty="0"/>
              <a:t>.), </a:t>
            </a:r>
            <a:r>
              <a:rPr lang="en-US" sz="2000" i="1" dirty="0"/>
              <a:t>Pragmatism, Metaphysics and Culture—Reflections on the Philosophy of Joseph Margolis</a:t>
            </a:r>
            <a:r>
              <a:rPr lang="en-US" sz="2000" dirty="0"/>
              <a:t>, 2015.</a:t>
            </a:r>
          </a:p>
        </p:txBody>
      </p:sp>
      <p:sp>
        <p:nvSpPr>
          <p:cNvPr id="4" name="Dian numeron paikkamerkki 3">
            <a:extLst>
              <a:ext uri="{FF2B5EF4-FFF2-40B4-BE49-F238E27FC236}">
                <a16:creationId xmlns:a16="http://schemas.microsoft.com/office/drawing/2014/main" id="{2356825E-3F5C-3C04-EA3B-480850468566}"/>
              </a:ext>
            </a:extLst>
          </p:cNvPr>
          <p:cNvSpPr>
            <a:spLocks noGrp="1"/>
          </p:cNvSpPr>
          <p:nvPr>
            <p:ph type="sldNum" sz="quarter" idx="12"/>
          </p:nvPr>
        </p:nvSpPr>
        <p:spPr/>
        <p:txBody>
          <a:bodyPr/>
          <a:lstStyle/>
          <a:p>
            <a:pPr>
              <a:defRPr/>
            </a:pPr>
            <a:fld id="{750DDA17-D415-4945-8449-724B9A9DA940}" type="slidenum">
              <a:rPr lang="en-US" altLang="fi-FI" smtClean="0"/>
              <a:pPr>
                <a:defRPr/>
              </a:pPr>
              <a:t>3</a:t>
            </a:fld>
            <a:endParaRPr lang="en-US" altLang="fi-FI"/>
          </a:p>
        </p:txBody>
      </p:sp>
    </p:spTree>
    <p:extLst>
      <p:ext uri="{BB962C8B-B14F-4D97-AF65-F5344CB8AC3E}">
        <p14:creationId xmlns:p14="http://schemas.microsoft.com/office/powerpoint/2010/main" val="253259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85C89657-299F-4CC6-8525-E579D2F4B90E}"/>
              </a:ext>
            </a:extLst>
          </p:cNvPr>
          <p:cNvSpPr>
            <a:spLocks noGrp="1"/>
          </p:cNvSpPr>
          <p:nvPr>
            <p:ph idx="1"/>
          </p:nvPr>
        </p:nvSpPr>
        <p:spPr>
          <a:xfrm>
            <a:off x="457200" y="2780928"/>
            <a:ext cx="7355160" cy="3349997"/>
          </a:xfrm>
        </p:spPr>
        <p:txBody>
          <a:bodyPr/>
          <a:lstStyle/>
          <a:p>
            <a:pPr>
              <a:spcAft>
                <a:spcPts val="600"/>
              </a:spcAft>
            </a:pPr>
            <a:r>
              <a:rPr lang="fi-FI" sz="2000" dirty="0"/>
              <a:t>”Oma näkökulmani ... edustaa </a:t>
            </a:r>
            <a:r>
              <a:rPr lang="fi-FI" sz="2000" i="1" dirty="0" err="1"/>
              <a:t>emergenttiä</a:t>
            </a:r>
            <a:r>
              <a:rPr lang="fi-FI" sz="2000" i="1" dirty="0"/>
              <a:t> materialismia</a:t>
            </a:r>
            <a:r>
              <a:rPr lang="fi-FI" sz="2000" dirty="0"/>
              <a:t>. Sen mukaan ihmismieli ja kulttuuri ovat aineen maailmasta evoluution kautta kehittyneitä muodosteita, jotka ihmisten toiminnan ylläpitäminä ja uusintamina elävät suhteellisen itsenäistä elämää ja asettavat samalla ehtoja ja kehyksiä uusien ihmisyksilöiden kasvulle ja kehitykselle.” </a:t>
            </a:r>
          </a:p>
          <a:p>
            <a:pPr>
              <a:spcAft>
                <a:spcPts val="600"/>
              </a:spcAft>
            </a:pPr>
            <a:r>
              <a:rPr lang="fi-FI" sz="1800" dirty="0"/>
              <a:t>(Niiniluoto 1990, Johdanto, s. 11)</a:t>
            </a:r>
          </a:p>
        </p:txBody>
      </p:sp>
      <p:sp>
        <p:nvSpPr>
          <p:cNvPr id="4" name="Dian numeron paikkamerkki 3">
            <a:extLst>
              <a:ext uri="{FF2B5EF4-FFF2-40B4-BE49-F238E27FC236}">
                <a16:creationId xmlns:a16="http://schemas.microsoft.com/office/drawing/2014/main" id="{C4562195-C2AF-F08C-97C7-F311DD657E9A}"/>
              </a:ext>
            </a:extLst>
          </p:cNvPr>
          <p:cNvSpPr>
            <a:spLocks noGrp="1"/>
          </p:cNvSpPr>
          <p:nvPr>
            <p:ph type="sldNum" sz="quarter" idx="12"/>
          </p:nvPr>
        </p:nvSpPr>
        <p:spPr/>
        <p:txBody>
          <a:bodyPr/>
          <a:lstStyle/>
          <a:p>
            <a:pPr>
              <a:defRPr/>
            </a:pPr>
            <a:fld id="{750DDA17-D415-4945-8449-724B9A9DA940}" type="slidenum">
              <a:rPr lang="en-US" altLang="fi-FI" smtClean="0"/>
              <a:pPr>
                <a:defRPr/>
              </a:pPr>
              <a:t>4</a:t>
            </a:fld>
            <a:endParaRPr lang="en-US" altLang="fi-FI"/>
          </a:p>
        </p:txBody>
      </p:sp>
      <p:pic>
        <p:nvPicPr>
          <p:cNvPr id="2050" name="Picture 2" descr="Filosofian historia – Wikipedia">
            <a:extLst>
              <a:ext uri="{FF2B5EF4-FFF2-40B4-BE49-F238E27FC236}">
                <a16:creationId xmlns:a16="http://schemas.microsoft.com/office/drawing/2014/main" id="{080E5C92-3BD3-9354-D3CE-BD96F32787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4814" y="188640"/>
            <a:ext cx="2749674" cy="19537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173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B2E4FC7B-64A6-DAE4-52EB-96A2055EE87E}"/>
              </a:ext>
            </a:extLst>
          </p:cNvPr>
          <p:cNvSpPr>
            <a:spLocks noGrp="1"/>
          </p:cNvSpPr>
          <p:nvPr>
            <p:ph idx="1"/>
          </p:nvPr>
        </p:nvSpPr>
        <p:spPr>
          <a:xfrm>
            <a:off x="457200" y="1556791"/>
            <a:ext cx="7499176" cy="4464497"/>
          </a:xfrm>
        </p:spPr>
        <p:txBody>
          <a:bodyPr/>
          <a:lstStyle/>
          <a:p>
            <a:pPr>
              <a:spcAft>
                <a:spcPts val="600"/>
              </a:spcAft>
            </a:pPr>
            <a:r>
              <a:rPr lang="fi-FI" sz="2000" dirty="0"/>
              <a:t>”</a:t>
            </a:r>
            <a:r>
              <a:rPr lang="fi-FI" sz="2000" dirty="0" err="1"/>
              <a:t>Emergentit</a:t>
            </a:r>
            <a:r>
              <a:rPr lang="fi-FI" sz="2000" dirty="0"/>
              <a:t> materialistit … katsovat, että </a:t>
            </a:r>
            <a:br>
              <a:rPr lang="fi-FI" sz="2000" dirty="0"/>
            </a:br>
            <a:r>
              <a:rPr lang="fi-FI" sz="2000" dirty="0"/>
              <a:t>mentaaliset ilmiöt ovat syntynsä ja </a:t>
            </a:r>
            <a:br>
              <a:rPr lang="fi-FI" sz="2000" dirty="0"/>
            </a:br>
            <a:r>
              <a:rPr lang="fi-FI" sz="2000" dirty="0"/>
              <a:t>olemassaolonsa suhteen riippuvia aineesta, </a:t>
            </a:r>
            <a:br>
              <a:rPr lang="fi-FI" sz="2000" dirty="0"/>
            </a:br>
            <a:r>
              <a:rPr lang="fi-FI" sz="2000" dirty="0"/>
              <a:t>mutta silti niitä ei voi redusoida maailmaan 1.</a:t>
            </a:r>
          </a:p>
          <a:p>
            <a:pPr>
              <a:spcAft>
                <a:spcPts val="600"/>
              </a:spcAft>
            </a:pPr>
            <a:r>
              <a:rPr lang="fi-FI" sz="2000" dirty="0"/>
              <a:t>Henkeä ei ole olemassa ilman ainetta, mutta sielulliset ilmiöt muodostavat sellaisen aineen järjestäytyneisyyden tason, jolla ilmenee uusia ’</a:t>
            </a:r>
            <a:r>
              <a:rPr lang="fi-FI" sz="2000" dirty="0" err="1"/>
              <a:t>emergenttejä</a:t>
            </a:r>
            <a:r>
              <a:rPr lang="fi-FI" sz="2000" dirty="0"/>
              <a:t>’ piirteitä </a:t>
            </a:r>
          </a:p>
          <a:p>
            <a:pPr>
              <a:spcAft>
                <a:spcPts val="600"/>
              </a:spcAft>
            </a:pPr>
            <a:r>
              <a:rPr lang="fi-FI" sz="2000" dirty="0"/>
              <a:t>– ts. kyseisillä kokonaisuuksilla on ominaisuuksia, joiden olemassaolo ja säännönmukaisuudet eivät ole johdettavissa osien fysikaalisista ja biologisista ominaisuuksista ja laeista.”  </a:t>
            </a:r>
          </a:p>
          <a:p>
            <a:pPr>
              <a:spcAft>
                <a:spcPts val="600"/>
              </a:spcAft>
            </a:pPr>
            <a:r>
              <a:rPr lang="fi-FI" sz="1800" dirty="0"/>
              <a:t>(Niiniluoto 1988/1990, s. 91)</a:t>
            </a:r>
          </a:p>
        </p:txBody>
      </p:sp>
      <p:sp>
        <p:nvSpPr>
          <p:cNvPr id="4" name="Dian numeron paikkamerkki 3">
            <a:extLst>
              <a:ext uri="{FF2B5EF4-FFF2-40B4-BE49-F238E27FC236}">
                <a16:creationId xmlns:a16="http://schemas.microsoft.com/office/drawing/2014/main" id="{2C9AF9A2-FDD7-082E-1018-A1C99990C55B}"/>
              </a:ext>
            </a:extLst>
          </p:cNvPr>
          <p:cNvSpPr>
            <a:spLocks noGrp="1"/>
          </p:cNvSpPr>
          <p:nvPr>
            <p:ph type="sldNum" sz="quarter" idx="12"/>
          </p:nvPr>
        </p:nvSpPr>
        <p:spPr/>
        <p:txBody>
          <a:bodyPr/>
          <a:lstStyle/>
          <a:p>
            <a:pPr>
              <a:defRPr/>
            </a:pPr>
            <a:fld id="{750DDA17-D415-4945-8449-724B9A9DA940}" type="slidenum">
              <a:rPr lang="en-US" altLang="fi-FI" smtClean="0"/>
              <a:pPr>
                <a:defRPr/>
              </a:pPr>
              <a:t>5</a:t>
            </a:fld>
            <a:endParaRPr lang="en-US" altLang="fi-FI"/>
          </a:p>
        </p:txBody>
      </p:sp>
      <p:pic>
        <p:nvPicPr>
          <p:cNvPr id="1026" name="Picture 2" descr="Mind - Wikipedia">
            <a:extLst>
              <a:ext uri="{FF2B5EF4-FFF2-40B4-BE49-F238E27FC236}">
                <a16:creationId xmlns:a16="http://schemas.microsoft.com/office/drawing/2014/main" id="{2639FAF6-80A2-31B0-7438-99DD10E0E7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3894" y="-27384"/>
            <a:ext cx="1860106"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6194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7CAB8E-4EAD-8AF3-0B29-9AD82B2879B7}"/>
              </a:ext>
            </a:extLst>
          </p:cNvPr>
          <p:cNvSpPr>
            <a:spLocks noGrp="1"/>
          </p:cNvSpPr>
          <p:nvPr>
            <p:ph type="title"/>
          </p:nvPr>
        </p:nvSpPr>
        <p:spPr>
          <a:xfrm>
            <a:off x="457200" y="277813"/>
            <a:ext cx="8229600" cy="774923"/>
          </a:xfrm>
        </p:spPr>
        <p:txBody>
          <a:bodyPr/>
          <a:lstStyle/>
          <a:p>
            <a:r>
              <a:rPr lang="en-US" sz="3600" dirty="0" err="1"/>
              <a:t>Popperin</a:t>
            </a:r>
            <a:r>
              <a:rPr lang="en-US" sz="3600" dirty="0"/>
              <a:t> </a:t>
            </a:r>
            <a:r>
              <a:rPr lang="en-US" sz="3600" dirty="0" err="1"/>
              <a:t>kolme</a:t>
            </a:r>
            <a:r>
              <a:rPr lang="en-US" sz="3600" dirty="0"/>
              <a:t> </a:t>
            </a:r>
            <a:r>
              <a:rPr lang="en-US" sz="3600" dirty="0" err="1"/>
              <a:t>maailmaa</a:t>
            </a:r>
            <a:endParaRPr lang="en-US" sz="3600" dirty="0"/>
          </a:p>
        </p:txBody>
      </p:sp>
      <p:sp>
        <p:nvSpPr>
          <p:cNvPr id="4" name="Dian numeron paikkamerkki 3">
            <a:extLst>
              <a:ext uri="{FF2B5EF4-FFF2-40B4-BE49-F238E27FC236}">
                <a16:creationId xmlns:a16="http://schemas.microsoft.com/office/drawing/2014/main" id="{1231B4BD-ACB1-3CB1-47E8-8FEDDB4759A9}"/>
              </a:ext>
            </a:extLst>
          </p:cNvPr>
          <p:cNvSpPr>
            <a:spLocks noGrp="1"/>
          </p:cNvSpPr>
          <p:nvPr>
            <p:ph type="sldNum" sz="quarter" idx="12"/>
          </p:nvPr>
        </p:nvSpPr>
        <p:spPr/>
        <p:txBody>
          <a:bodyPr/>
          <a:lstStyle/>
          <a:p>
            <a:pPr>
              <a:defRPr/>
            </a:pPr>
            <a:fld id="{750DDA17-D415-4945-8449-724B9A9DA940}" type="slidenum">
              <a:rPr lang="en-US" altLang="fi-FI" smtClean="0"/>
              <a:pPr>
                <a:defRPr/>
              </a:pPr>
              <a:t>6</a:t>
            </a:fld>
            <a:endParaRPr lang="en-US" altLang="fi-FI"/>
          </a:p>
        </p:txBody>
      </p:sp>
      <p:pic>
        <p:nvPicPr>
          <p:cNvPr id="10" name="Kuva 9">
            <a:extLst>
              <a:ext uri="{FF2B5EF4-FFF2-40B4-BE49-F238E27FC236}">
                <a16:creationId xmlns:a16="http://schemas.microsoft.com/office/drawing/2014/main" id="{59F07C98-FC05-C016-084A-976C3D0A2137}"/>
              </a:ext>
            </a:extLst>
          </p:cNvPr>
          <p:cNvPicPr>
            <a:picLocks noChangeAspect="1"/>
          </p:cNvPicPr>
          <p:nvPr/>
        </p:nvPicPr>
        <p:blipFill>
          <a:blip r:embed="rId2"/>
          <a:stretch>
            <a:fillRect/>
          </a:stretch>
        </p:blipFill>
        <p:spPr>
          <a:xfrm>
            <a:off x="1169876" y="1628800"/>
            <a:ext cx="6804248" cy="4554605"/>
          </a:xfrm>
          <a:prstGeom prst="rect">
            <a:avLst/>
          </a:prstGeom>
        </p:spPr>
      </p:pic>
    </p:spTree>
    <p:extLst>
      <p:ext uri="{BB962C8B-B14F-4D97-AF65-F5344CB8AC3E}">
        <p14:creationId xmlns:p14="http://schemas.microsoft.com/office/powerpoint/2010/main" val="3519841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F0BF8D69-6AAA-1980-F5A0-2ECA4F318EC3}"/>
              </a:ext>
            </a:extLst>
          </p:cNvPr>
          <p:cNvSpPr>
            <a:spLocks noGrp="1"/>
          </p:cNvSpPr>
          <p:nvPr>
            <p:ph idx="1"/>
          </p:nvPr>
        </p:nvSpPr>
        <p:spPr>
          <a:xfrm>
            <a:off x="457200" y="1844824"/>
            <a:ext cx="8229600" cy="4286101"/>
          </a:xfrm>
        </p:spPr>
        <p:txBody>
          <a:bodyPr/>
          <a:lstStyle/>
          <a:p>
            <a:r>
              <a:rPr lang="en-US" sz="2400" dirty="0" err="1"/>
              <a:t>Maailma</a:t>
            </a:r>
            <a:r>
              <a:rPr lang="en-US" sz="2400" dirty="0"/>
              <a:t> 1:</a:t>
            </a:r>
          </a:p>
          <a:p>
            <a:r>
              <a:rPr lang="en-US" sz="2000" dirty="0" err="1"/>
              <a:t>eri</a:t>
            </a:r>
            <a:r>
              <a:rPr lang="en-US" sz="2000" dirty="0"/>
              <a:t> </a:t>
            </a:r>
            <a:r>
              <a:rPr lang="en-US" sz="2000" dirty="0" err="1"/>
              <a:t>kokoiset</a:t>
            </a:r>
            <a:r>
              <a:rPr lang="en-US" sz="2000" dirty="0"/>
              <a:t> </a:t>
            </a:r>
            <a:r>
              <a:rPr lang="en-US" sz="2000" dirty="0" err="1"/>
              <a:t>fysikaaliset</a:t>
            </a:r>
            <a:r>
              <a:rPr lang="en-US" sz="2000" dirty="0"/>
              <a:t> </a:t>
            </a:r>
            <a:r>
              <a:rPr lang="en-US" sz="2000" dirty="0" err="1"/>
              <a:t>objektit</a:t>
            </a:r>
            <a:r>
              <a:rPr lang="en-US" sz="2000" dirty="0"/>
              <a:t> ja </a:t>
            </a:r>
            <a:r>
              <a:rPr lang="en-US" sz="2000" dirty="0" err="1"/>
              <a:t>prosessit</a:t>
            </a:r>
            <a:r>
              <a:rPr lang="en-US" sz="2000" dirty="0"/>
              <a:t>; </a:t>
            </a:r>
            <a:br>
              <a:rPr lang="en-US" sz="2000" dirty="0"/>
            </a:br>
            <a:r>
              <a:rPr lang="en-US" sz="2000" dirty="0" err="1"/>
              <a:t>materiaaliset</a:t>
            </a:r>
            <a:r>
              <a:rPr lang="en-US" sz="2000" dirty="0"/>
              <a:t> </a:t>
            </a:r>
            <a:r>
              <a:rPr lang="en-US" sz="2000" dirty="0" err="1"/>
              <a:t>esineet</a:t>
            </a:r>
            <a:r>
              <a:rPr lang="en-US" sz="2000" dirty="0"/>
              <a:t>; </a:t>
            </a:r>
            <a:r>
              <a:rPr lang="en-US" sz="2000" dirty="0" err="1"/>
              <a:t>voimat</a:t>
            </a:r>
            <a:r>
              <a:rPr lang="en-US" sz="2000" dirty="0"/>
              <a:t>, </a:t>
            </a:r>
            <a:r>
              <a:rPr lang="en-US" sz="2000" dirty="0" err="1"/>
              <a:t>voimakentät</a:t>
            </a:r>
            <a:r>
              <a:rPr lang="en-US" sz="2000" dirty="0"/>
              <a:t>, </a:t>
            </a:r>
            <a:r>
              <a:rPr lang="en-US" sz="2000" dirty="0" err="1"/>
              <a:t>aallot</a:t>
            </a:r>
            <a:r>
              <a:rPr lang="en-US" sz="2000" dirty="0"/>
              <a:t>… </a:t>
            </a:r>
          </a:p>
          <a:p>
            <a:pPr marL="0" indent="0">
              <a:buNone/>
            </a:pPr>
            <a:endParaRPr lang="en-US" sz="2000" dirty="0"/>
          </a:p>
          <a:p>
            <a:r>
              <a:rPr lang="en-US" sz="2400" dirty="0" err="1"/>
              <a:t>Maailma</a:t>
            </a:r>
            <a:r>
              <a:rPr lang="en-US" sz="2400" dirty="0"/>
              <a:t> 2:</a:t>
            </a:r>
          </a:p>
          <a:p>
            <a:r>
              <a:rPr lang="en-US" sz="2000" dirty="0" err="1"/>
              <a:t>mentaaliset</a:t>
            </a:r>
            <a:r>
              <a:rPr lang="en-US" sz="2000" dirty="0"/>
              <a:t> </a:t>
            </a:r>
            <a:r>
              <a:rPr lang="en-US" sz="2000" dirty="0" err="1"/>
              <a:t>tilat</a:t>
            </a:r>
            <a:r>
              <a:rPr lang="en-US" sz="2000" dirty="0"/>
              <a:t>, </a:t>
            </a:r>
            <a:r>
              <a:rPr lang="en-US" sz="2000" dirty="0" err="1"/>
              <a:t>tietoisuus</a:t>
            </a:r>
            <a:endParaRPr lang="en-US" sz="2000" dirty="0"/>
          </a:p>
          <a:p>
            <a:pPr marL="0" indent="0">
              <a:buNone/>
            </a:pPr>
            <a:endParaRPr lang="en-US" sz="2000" dirty="0"/>
          </a:p>
          <a:p>
            <a:r>
              <a:rPr lang="en-US" sz="2400" dirty="0" err="1"/>
              <a:t>Maailma</a:t>
            </a:r>
            <a:r>
              <a:rPr lang="en-US" sz="2400" dirty="0"/>
              <a:t> 3:</a:t>
            </a:r>
          </a:p>
          <a:p>
            <a:r>
              <a:rPr lang="en-US" sz="2000" dirty="0" err="1"/>
              <a:t>ihmisen</a:t>
            </a:r>
            <a:r>
              <a:rPr lang="en-US" sz="2000" dirty="0"/>
              <a:t> </a:t>
            </a:r>
            <a:r>
              <a:rPr lang="en-US" sz="2000" dirty="0" err="1"/>
              <a:t>tekemä</a:t>
            </a:r>
            <a:r>
              <a:rPr lang="en-US" sz="2000" dirty="0"/>
              <a:t> </a:t>
            </a:r>
            <a:r>
              <a:rPr lang="en-US" sz="2000" dirty="0" err="1"/>
              <a:t>objektiivinen</a:t>
            </a:r>
            <a:r>
              <a:rPr lang="en-US" sz="2000" dirty="0"/>
              <a:t> </a:t>
            </a:r>
            <a:r>
              <a:rPr lang="en-US" sz="2000" dirty="0" err="1"/>
              <a:t>todellisuus</a:t>
            </a:r>
            <a:endParaRPr lang="en-US" sz="2000" dirty="0"/>
          </a:p>
          <a:p>
            <a:r>
              <a:rPr lang="en-US" sz="2000" dirty="0" err="1"/>
              <a:t>propositiot</a:t>
            </a:r>
            <a:r>
              <a:rPr lang="en-US" sz="2000" dirty="0"/>
              <a:t>, </a:t>
            </a:r>
            <a:r>
              <a:rPr lang="en-US" sz="2000" dirty="0" err="1"/>
              <a:t>teoriat</a:t>
            </a:r>
            <a:r>
              <a:rPr lang="en-US" sz="2000" dirty="0"/>
              <a:t>, </a:t>
            </a:r>
            <a:r>
              <a:rPr lang="en-US" sz="2000" dirty="0" err="1"/>
              <a:t>taideteokset</a:t>
            </a:r>
            <a:r>
              <a:rPr lang="en-US" sz="2000" dirty="0"/>
              <a:t>, </a:t>
            </a:r>
            <a:r>
              <a:rPr lang="en-US" sz="2000" dirty="0" err="1"/>
              <a:t>myytit</a:t>
            </a:r>
            <a:r>
              <a:rPr lang="en-US" sz="2000" dirty="0"/>
              <a:t> </a:t>
            </a:r>
          </a:p>
          <a:p>
            <a:r>
              <a:rPr lang="en-US" sz="2000" dirty="0" err="1"/>
              <a:t>sosiaaliset</a:t>
            </a:r>
            <a:r>
              <a:rPr lang="en-US" sz="2000" dirty="0"/>
              <a:t> </a:t>
            </a:r>
            <a:r>
              <a:rPr lang="en-US" sz="2000" dirty="0" err="1"/>
              <a:t>instituutiot</a:t>
            </a:r>
            <a:endParaRPr lang="en-US" sz="2000" dirty="0"/>
          </a:p>
        </p:txBody>
      </p:sp>
      <p:sp>
        <p:nvSpPr>
          <p:cNvPr id="4" name="Dian numeron paikkamerkki 3">
            <a:extLst>
              <a:ext uri="{FF2B5EF4-FFF2-40B4-BE49-F238E27FC236}">
                <a16:creationId xmlns:a16="http://schemas.microsoft.com/office/drawing/2014/main" id="{FF47EC43-645A-857D-56F9-FC396747C9C2}"/>
              </a:ext>
            </a:extLst>
          </p:cNvPr>
          <p:cNvSpPr>
            <a:spLocks noGrp="1"/>
          </p:cNvSpPr>
          <p:nvPr>
            <p:ph type="sldNum" sz="quarter" idx="12"/>
          </p:nvPr>
        </p:nvSpPr>
        <p:spPr/>
        <p:txBody>
          <a:bodyPr/>
          <a:lstStyle/>
          <a:p>
            <a:pPr>
              <a:defRPr/>
            </a:pPr>
            <a:fld id="{750DDA17-D415-4945-8449-724B9A9DA940}" type="slidenum">
              <a:rPr lang="en-US" altLang="fi-FI" smtClean="0"/>
              <a:pPr>
                <a:defRPr/>
              </a:pPr>
              <a:t>7</a:t>
            </a:fld>
            <a:endParaRPr lang="en-US" altLang="fi-FI"/>
          </a:p>
        </p:txBody>
      </p:sp>
      <p:pic>
        <p:nvPicPr>
          <p:cNvPr id="5" name="Kuva 4">
            <a:extLst>
              <a:ext uri="{FF2B5EF4-FFF2-40B4-BE49-F238E27FC236}">
                <a16:creationId xmlns:a16="http://schemas.microsoft.com/office/drawing/2014/main" id="{D0F25018-0ACF-721E-CC93-8F98EFCF84F4}"/>
              </a:ext>
            </a:extLst>
          </p:cNvPr>
          <p:cNvPicPr>
            <a:picLocks noChangeAspect="1"/>
          </p:cNvPicPr>
          <p:nvPr/>
        </p:nvPicPr>
        <p:blipFill>
          <a:blip r:embed="rId2"/>
          <a:stretch>
            <a:fillRect/>
          </a:stretch>
        </p:blipFill>
        <p:spPr>
          <a:xfrm>
            <a:off x="6553200" y="-24987"/>
            <a:ext cx="2590800" cy="1734221"/>
          </a:xfrm>
          <a:prstGeom prst="rect">
            <a:avLst/>
          </a:prstGeom>
        </p:spPr>
      </p:pic>
    </p:spTree>
    <p:extLst>
      <p:ext uri="{BB962C8B-B14F-4D97-AF65-F5344CB8AC3E}">
        <p14:creationId xmlns:p14="http://schemas.microsoft.com/office/powerpoint/2010/main" val="1293426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FF99DC70-8AAD-AFD3-5DE1-C0E6CB7E79FE}"/>
              </a:ext>
            </a:extLst>
          </p:cNvPr>
          <p:cNvSpPr>
            <a:spLocks noGrp="1"/>
          </p:cNvSpPr>
          <p:nvPr>
            <p:ph idx="1"/>
          </p:nvPr>
        </p:nvSpPr>
        <p:spPr>
          <a:xfrm>
            <a:off x="457200" y="692696"/>
            <a:ext cx="8229600" cy="5438229"/>
          </a:xfrm>
        </p:spPr>
        <p:txBody>
          <a:bodyPr/>
          <a:lstStyle/>
          <a:p>
            <a:r>
              <a:rPr lang="en-US" sz="2400" dirty="0" err="1"/>
              <a:t>Myös</a:t>
            </a:r>
            <a:r>
              <a:rPr lang="en-US" sz="2400" dirty="0"/>
              <a:t> </a:t>
            </a:r>
            <a:r>
              <a:rPr lang="en-US" sz="2400" dirty="0" err="1"/>
              <a:t>kriittisiä</a:t>
            </a:r>
            <a:r>
              <a:rPr lang="en-US" sz="2400" dirty="0"/>
              <a:t> </a:t>
            </a:r>
            <a:r>
              <a:rPr lang="en-US" sz="2400" dirty="0" err="1"/>
              <a:t>näkökohtia</a:t>
            </a:r>
            <a:r>
              <a:rPr lang="en-US" sz="2400" dirty="0"/>
              <a:t> </a:t>
            </a:r>
            <a:r>
              <a:rPr lang="en-US" sz="2400" dirty="0" err="1"/>
              <a:t>suhteessa</a:t>
            </a:r>
            <a:r>
              <a:rPr lang="en-US" sz="2400" dirty="0"/>
              <a:t> </a:t>
            </a:r>
            <a:r>
              <a:rPr lang="en-US" sz="2400" dirty="0" err="1"/>
              <a:t>Popperiin</a:t>
            </a:r>
            <a:r>
              <a:rPr lang="en-US" sz="2400" dirty="0"/>
              <a:t>:</a:t>
            </a:r>
          </a:p>
          <a:p>
            <a:pPr marL="0" indent="0">
              <a:buNone/>
            </a:pPr>
            <a:endParaRPr lang="en-US" sz="2400" dirty="0"/>
          </a:p>
          <a:p>
            <a:r>
              <a:rPr lang="fi-FI" sz="2000" i="1" dirty="0" err="1"/>
              <a:t>Popper</a:t>
            </a:r>
            <a:r>
              <a:rPr lang="fi-FI" sz="2000" dirty="0"/>
              <a:t>: maailmat 1 ja 2 voivat olla vuorovaikutuksessa keskenään; samoin maailmat 2 ja 3;</a:t>
            </a:r>
          </a:p>
          <a:p>
            <a:pPr>
              <a:spcAft>
                <a:spcPts val="600"/>
              </a:spcAft>
            </a:pPr>
            <a:r>
              <a:rPr lang="fi-FI" sz="2000" dirty="0"/>
              <a:t>maailmojen 1 ja 3 välillä ei suoraa kontaktia, vaan niiden vuorovaikutus tapahtuu aina maailman 2 välityksellä.</a:t>
            </a:r>
          </a:p>
          <a:p>
            <a:r>
              <a:rPr lang="fi-FI" sz="2000" i="1" dirty="0"/>
              <a:t>Niiniluoto</a:t>
            </a:r>
            <a:r>
              <a:rPr lang="fi-FI" sz="2000" dirty="0"/>
              <a:t>: "ongelmallinen monessakin mielessä".</a:t>
            </a:r>
          </a:p>
          <a:p>
            <a:pPr marL="0" indent="0">
              <a:buNone/>
            </a:pPr>
            <a:endParaRPr lang="fi-FI" sz="2000" dirty="0"/>
          </a:p>
          <a:p>
            <a:r>
              <a:rPr lang="fi-FI" sz="2000" i="1" dirty="0" err="1"/>
              <a:t>Popper</a:t>
            </a:r>
            <a:r>
              <a:rPr lang="fi-FI" sz="2000" dirty="0"/>
              <a:t>: objekti on todellinen ⇔ se joko on tavallista </a:t>
            </a:r>
            <a:br>
              <a:rPr lang="fi-FI" sz="2000" dirty="0"/>
            </a:br>
            <a:r>
              <a:rPr lang="fi-FI" sz="2000" dirty="0"/>
              <a:t>kokoa oleva fysikaalinen esine tai kykenee kausaalisesti vuorovaikuttamaan tällaisiin esineisiin.</a:t>
            </a:r>
          </a:p>
          <a:p>
            <a:r>
              <a:rPr lang="fi-FI" sz="2000" dirty="0"/>
              <a:t>(vrt. ”Alexanderin lausuma”)</a:t>
            </a:r>
          </a:p>
          <a:p>
            <a:pPr marL="0" indent="0">
              <a:buNone/>
            </a:pPr>
            <a:endParaRPr lang="fi-FI" sz="2000" dirty="0"/>
          </a:p>
          <a:p>
            <a:r>
              <a:rPr lang="fi-FI" sz="2000" i="1" dirty="0"/>
              <a:t>Niiniluoto</a:t>
            </a:r>
            <a:r>
              <a:rPr lang="fi-FI" sz="2000" dirty="0"/>
              <a:t>: ”epäilemättä reaalisuuden riittävä ehto. Sen sijaan ei ole selvää, että se olisi myös välttämätön ehto.”</a:t>
            </a:r>
            <a:endParaRPr lang="en-US" sz="2000" dirty="0"/>
          </a:p>
        </p:txBody>
      </p:sp>
      <p:sp>
        <p:nvSpPr>
          <p:cNvPr id="4" name="Dian numeron paikkamerkki 3">
            <a:extLst>
              <a:ext uri="{FF2B5EF4-FFF2-40B4-BE49-F238E27FC236}">
                <a16:creationId xmlns:a16="http://schemas.microsoft.com/office/drawing/2014/main" id="{493BD9FE-F6E9-E1F9-331D-88C30963E3A9}"/>
              </a:ext>
            </a:extLst>
          </p:cNvPr>
          <p:cNvSpPr>
            <a:spLocks noGrp="1"/>
          </p:cNvSpPr>
          <p:nvPr>
            <p:ph type="sldNum" sz="quarter" idx="12"/>
          </p:nvPr>
        </p:nvSpPr>
        <p:spPr/>
        <p:txBody>
          <a:bodyPr/>
          <a:lstStyle/>
          <a:p>
            <a:pPr>
              <a:defRPr/>
            </a:pPr>
            <a:fld id="{750DDA17-D415-4945-8449-724B9A9DA940}" type="slidenum">
              <a:rPr lang="en-US" altLang="fi-FI" smtClean="0"/>
              <a:pPr>
                <a:defRPr/>
              </a:pPr>
              <a:t>8</a:t>
            </a:fld>
            <a:endParaRPr lang="en-US" altLang="fi-FI"/>
          </a:p>
        </p:txBody>
      </p:sp>
    </p:spTree>
    <p:extLst>
      <p:ext uri="{BB962C8B-B14F-4D97-AF65-F5344CB8AC3E}">
        <p14:creationId xmlns:p14="http://schemas.microsoft.com/office/powerpoint/2010/main" val="215395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DBFF19DE-683E-5D78-734B-6B97DA326A09}"/>
              </a:ext>
            </a:extLst>
          </p:cNvPr>
          <p:cNvSpPr>
            <a:spLocks noGrp="1"/>
          </p:cNvSpPr>
          <p:nvPr>
            <p:ph idx="1"/>
          </p:nvPr>
        </p:nvSpPr>
        <p:spPr>
          <a:xfrm>
            <a:off x="457200" y="1556792"/>
            <a:ext cx="8229600" cy="4574133"/>
          </a:xfrm>
        </p:spPr>
        <p:txBody>
          <a:bodyPr/>
          <a:lstStyle/>
          <a:p>
            <a:r>
              <a:rPr lang="fi-FI" sz="2000" dirty="0"/>
              <a:t>”On järkevää ajatella, että todellisuus on suunnattoman monimuotoinen ja ikään kuin kerrostunut ja että luonnon-tieteet ja ihmistieteet tutkivat sen eri puolia ja kerroksia. </a:t>
            </a:r>
          </a:p>
          <a:p>
            <a:r>
              <a:rPr lang="fi-FI" sz="2000" dirty="0"/>
              <a:t>Rakenteiden monimutkaistuessa aineessa </a:t>
            </a:r>
            <a:r>
              <a:rPr lang="fi-FI" sz="2000" i="1" dirty="0"/>
              <a:t>ilmaantuu</a:t>
            </a:r>
            <a:r>
              <a:rPr lang="fi-FI" sz="2000" dirty="0"/>
              <a:t> tai </a:t>
            </a:r>
            <a:r>
              <a:rPr lang="fi-FI" sz="2000" i="1" dirty="0"/>
              <a:t>nousee esiin</a:t>
            </a:r>
            <a:r>
              <a:rPr lang="fi-FI" sz="2000" dirty="0"/>
              <a:t> uudenlaisia, tavallaan ylemmän tason ominaisuuksia, jotka eivät enää palaudu osatekijöidensä alemman tason ominaisuuksiin. </a:t>
            </a:r>
          </a:p>
          <a:p>
            <a:r>
              <a:rPr lang="fi-FI" sz="2000" dirty="0"/>
              <a:t>Tätä ilmiöitä kutsutaan filosofiassa </a:t>
            </a:r>
            <a:r>
              <a:rPr lang="fi-FI" sz="2000" i="1" dirty="0" err="1"/>
              <a:t>emergenssiksi</a:t>
            </a:r>
            <a:r>
              <a:rPr lang="fi-FI" sz="2000" dirty="0"/>
              <a:t>.” (Raatikainen 2004) </a:t>
            </a:r>
          </a:p>
          <a:p>
            <a:pPr marL="0" indent="0">
              <a:buNone/>
            </a:pPr>
            <a:endParaRPr lang="fi-FI" sz="2000" dirty="0"/>
          </a:p>
          <a:p>
            <a:pPr marL="0" indent="0">
              <a:buNone/>
            </a:pPr>
            <a:endParaRPr lang="fi-FI" sz="2000" dirty="0"/>
          </a:p>
          <a:p>
            <a:r>
              <a:rPr lang="fi-FI" sz="2000" dirty="0"/>
              <a:t> ”Ehkä luontevin suomenkielinen vastine on ’kehkeytyminen’ ”. (Pihlström 2007).</a:t>
            </a:r>
          </a:p>
        </p:txBody>
      </p:sp>
      <p:sp>
        <p:nvSpPr>
          <p:cNvPr id="4" name="Dian numeron paikkamerkki 3">
            <a:extLst>
              <a:ext uri="{FF2B5EF4-FFF2-40B4-BE49-F238E27FC236}">
                <a16:creationId xmlns:a16="http://schemas.microsoft.com/office/drawing/2014/main" id="{EBAB88AE-DA94-148E-3436-2D8AFDD900E4}"/>
              </a:ext>
            </a:extLst>
          </p:cNvPr>
          <p:cNvSpPr>
            <a:spLocks noGrp="1"/>
          </p:cNvSpPr>
          <p:nvPr>
            <p:ph type="sldNum" sz="quarter" idx="12"/>
          </p:nvPr>
        </p:nvSpPr>
        <p:spPr/>
        <p:txBody>
          <a:bodyPr/>
          <a:lstStyle/>
          <a:p>
            <a:pPr>
              <a:defRPr/>
            </a:pPr>
            <a:fld id="{750DDA17-D415-4945-8449-724B9A9DA940}" type="slidenum">
              <a:rPr lang="en-US" altLang="fi-FI" smtClean="0"/>
              <a:pPr>
                <a:defRPr/>
              </a:pPr>
              <a:t>9</a:t>
            </a:fld>
            <a:endParaRPr lang="en-US" altLang="fi-FI"/>
          </a:p>
        </p:txBody>
      </p:sp>
    </p:spTree>
    <p:extLst>
      <p:ext uri="{BB962C8B-B14F-4D97-AF65-F5344CB8AC3E}">
        <p14:creationId xmlns:p14="http://schemas.microsoft.com/office/powerpoint/2010/main" val="1184754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Cliff</Template>
  <TotalTime>6211</TotalTime>
  <Words>1167</Words>
  <Application>Microsoft Office PowerPoint</Application>
  <PresentationFormat>Näytössä katseltava diaesitys (4:3)</PresentationFormat>
  <Paragraphs>163</Paragraphs>
  <Slides>23</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23</vt:i4>
      </vt:variant>
    </vt:vector>
  </HeadingPairs>
  <TitlesOfParts>
    <vt:vector size="29" baseType="lpstr">
      <vt:lpstr>Aptos</vt:lpstr>
      <vt:lpstr>Arial</vt:lpstr>
      <vt:lpstr>Calibri</vt:lpstr>
      <vt:lpstr>Verdana</vt:lpstr>
      <vt:lpstr>Wingdings</vt:lpstr>
      <vt:lpstr>Cliff</vt:lpstr>
      <vt:lpstr>  Emergentti materialismi   Panu Raatikainen  Tamperen yliopisto  </vt:lpstr>
      <vt:lpstr>Ilkka Niiniluoto  ja emergentti materialismi</vt:lpstr>
      <vt:lpstr>PowerPoint-esitys</vt:lpstr>
      <vt:lpstr>PowerPoint-esitys</vt:lpstr>
      <vt:lpstr>PowerPoint-esitys</vt:lpstr>
      <vt:lpstr>Popperin kolme maailmaa</vt:lpstr>
      <vt:lpstr>PowerPoint-esitys</vt:lpstr>
      <vt:lpstr>PowerPoint-esitys</vt:lpstr>
      <vt:lpstr>PowerPoint-esitys</vt:lpstr>
      <vt:lpstr>PowerPoint-esitys</vt:lpstr>
      <vt:lpstr>PowerPoint-esitys</vt:lpstr>
      <vt:lpstr>PowerPoint-esitys</vt:lpstr>
      <vt:lpstr>Reduktionismin ongelmat</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University of Helsinki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praatika</dc:creator>
  <cp:lastModifiedBy>Panu Raatikainen</cp:lastModifiedBy>
  <cp:revision>1321</cp:revision>
  <dcterms:created xsi:type="dcterms:W3CDTF">2009-02-02T16:49:17Z</dcterms:created>
  <dcterms:modified xsi:type="dcterms:W3CDTF">2026-03-25T05:45:39Z</dcterms:modified>
</cp:coreProperties>
</file>