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2" r:id="rId8"/>
    <p:sldId id="263" r:id="rId9"/>
    <p:sldId id="265" r:id="rId10"/>
    <p:sldId id="266" r:id="rId11"/>
    <p:sldId id="267" r:id="rId12"/>
    <p:sldId id="268" r:id="rId13"/>
    <p:sldId id="270" r:id="rId14"/>
    <p:sldId id="271" r:id="rId15"/>
    <p:sldId id="273" r:id="rId16"/>
    <p:sldId id="264" r:id="rId17"/>
    <p:sldId id="269" r:id="rId18"/>
    <p:sldId id="261" r:id="rId19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2FCFE-5539-16B9-B672-DC256C907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AC6A2-56FC-E711-A720-F68182565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31DE9-D536-C70C-3A11-C1DC8A1E5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6B21C-5E1F-0E04-BFBC-F0397A76D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104F1-C0C8-BEC6-F8F0-4634AEA0B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41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37950-7EF0-9F9A-2BEF-E0A0B463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12A2B-D775-F214-E004-D812B7AE6A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BA760-E69E-0E81-E981-8C9318503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0B26B-0E06-CE44-F603-21FE56626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34470-91C3-F1BA-66FA-4509C13F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080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A29C7A-D44A-CA19-B8B3-FAFEA6C6E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957C2-5606-038E-DDA5-1AFC95308E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E53F4-A007-0FB8-01C7-D860727CC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6B6A8-6106-3ED3-747B-6F0C107D0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E1EFE-D308-05B2-B24D-833584C59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844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F14FE-4BE5-7A15-61CA-841411D80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B681D-B241-0D0D-376B-62D0E1D42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BDD22-389A-4DC3-C1E3-EE268BA90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D9618-440B-64ED-2F49-BD5D0BA8C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5B23C-D73B-5B53-7143-CC63A8105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720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29018-F314-6A86-B8BB-660B4F6A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C7DBA-A007-3349-C52B-F6C90CB93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8DB11-10A0-8F07-7626-25D956019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1062B-77E3-DFD8-B080-02A03230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AE8C4-261F-3A4F-CD87-ABE9DD0DE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794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11A0D-5ED3-F27A-AFCB-59AF5946B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D28EC-8D12-F7B3-508B-7946918DE7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137EEC-3635-45B7-6C08-E745054FE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4DBDBA-6DB0-EE6E-0A7D-FFEC3AEA0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9B1104-44D2-470C-BA49-B64836525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02F90-1C90-BE9F-70F7-46CD22DE0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284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37CDD-FD1E-6773-BF03-0D975A959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DF956-881A-0D62-4B49-D10892334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015324-2AE4-C157-BB9E-3309356010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828B0-46AB-D175-A96D-E28F6592AF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66C432-A87E-6774-10B0-45CF76209D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1D79BB-1D01-E5C2-43BD-F111F6AB0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EA5C24-8524-AA33-8DEC-89F09720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E9BBFA-3B63-8670-3143-00F36712D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4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7E23C-DB87-DE26-503B-28E67E86B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3DDB52-A3D3-214A-F9EE-FACC069B1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0FE992-1299-CCCF-7F09-EC4DB2783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6C3717-13EB-045D-C0ED-53081DCD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24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58C513-552F-9584-2B63-EF0463308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8E14B-9A88-11E8-C753-29A96ED70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6EE9F6-81AC-25CA-EC6E-AB7DF810D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2400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80575-9586-34DF-C6DB-BF642B1C3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48B6F-C945-1C66-4AF9-4BF0CED5E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0FE4F-EA0D-E043-3A1D-45F1FF5D8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FE2B0-B365-6344-D602-FEC3B3B78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90532F-C64A-69D8-5305-20FE6BDDF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86A21-D5D0-4D78-6721-142C694C7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733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DF040-E367-ECBC-6393-ECFD749A0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11A1FF-9439-0DC7-DC8E-024C05428C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30DF84-07E3-AD7F-B733-17DCAFE6C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B50D32-0280-631D-EF77-0CE059C5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11C5BB-6CB7-A574-0E04-94FEE4B61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42E24-5214-A762-D923-32C3A6A8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721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ACF442-7836-474C-8E9E-92A010853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45DE-EB45-F95A-9426-5A45348B1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05C62-E87E-0C76-8E14-76F11FA597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6430FC-FE84-4447-BC1C-272755A512EC}" type="datetimeFigureOut">
              <a:rPr lang="fi-FI" smtClean="0"/>
              <a:t>2.3.2026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9A730-BDC7-2EF3-E1FF-DBCD96BB2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7F0E4-821C-A7FE-B536-3C6E431CC3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46450A-A84D-40C4-93A5-D32CFC2AB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64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ami.pihlstrom@helsinki.f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40C12-1B76-5C6F-9411-98124FCDF5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Ilkka </a:t>
            </a:r>
            <a:r>
              <a:rPr lang="en-GB" dirty="0" err="1"/>
              <a:t>Niiniluoto</a:t>
            </a:r>
            <a:r>
              <a:rPr lang="en-GB" dirty="0"/>
              <a:t> </a:t>
            </a:r>
            <a:r>
              <a:rPr lang="en-GB" dirty="0" err="1"/>
              <a:t>uskontokriitikkona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7A7436-93B4-71AA-00C3-9D937A7B4F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Sami Pihlström</a:t>
            </a:r>
          </a:p>
          <a:p>
            <a:r>
              <a:rPr lang="en-GB" dirty="0"/>
              <a:t>Helsingin </a:t>
            </a:r>
            <a:r>
              <a:rPr lang="en-GB" dirty="0" err="1"/>
              <a:t>yliopisto</a:t>
            </a:r>
            <a:r>
              <a:rPr lang="en-GB" dirty="0"/>
              <a:t>, </a:t>
            </a:r>
            <a:r>
              <a:rPr lang="en-GB" dirty="0" err="1"/>
              <a:t>teologinen</a:t>
            </a:r>
            <a:r>
              <a:rPr lang="en-GB" dirty="0"/>
              <a:t> </a:t>
            </a:r>
            <a:r>
              <a:rPr lang="en-GB" dirty="0" err="1"/>
              <a:t>tiedekunta</a:t>
            </a:r>
            <a:endParaRPr lang="en-GB" dirty="0"/>
          </a:p>
          <a:p>
            <a:r>
              <a:rPr lang="en-GB" dirty="0">
                <a:hlinkClick r:id="rId2"/>
              </a:rPr>
              <a:t>sami.pihlstrom@helsinki.fi</a:t>
            </a:r>
            <a:r>
              <a:rPr lang="en-GB" dirty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6880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E5B91-A997-7551-4194-949A2B029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</a:t>
            </a:r>
            <a:r>
              <a:rPr lang="en-GB" dirty="0" err="1"/>
              <a:t>Teismi</a:t>
            </a:r>
            <a:r>
              <a:rPr lang="en-GB" dirty="0"/>
              <a:t> vs. </a:t>
            </a:r>
            <a:r>
              <a:rPr lang="en-GB" dirty="0" err="1"/>
              <a:t>ateismi</a:t>
            </a:r>
            <a:r>
              <a:rPr lang="en-GB" dirty="0"/>
              <a:t> &amp; </a:t>
            </a:r>
            <a:r>
              <a:rPr lang="en-GB" dirty="0" err="1"/>
              <a:t>evidentialismi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C7691-958D-D640-F07B-FFF99402F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dirty="0" err="1"/>
              <a:t>ateismi</a:t>
            </a:r>
            <a:r>
              <a:rPr lang="en-GB" dirty="0"/>
              <a:t> </a:t>
            </a:r>
            <a:r>
              <a:rPr lang="en-GB" dirty="0" err="1"/>
              <a:t>perustuu</a:t>
            </a:r>
            <a:r>
              <a:rPr lang="en-GB" dirty="0"/>
              <a:t> </a:t>
            </a:r>
            <a:r>
              <a:rPr lang="en-GB" dirty="0" err="1"/>
              <a:t>teismin</a:t>
            </a:r>
            <a:r>
              <a:rPr lang="en-GB" dirty="0"/>
              <a:t> </a:t>
            </a:r>
            <a:r>
              <a:rPr lang="en-GB" dirty="0" err="1"/>
              <a:t>perustelujen</a:t>
            </a:r>
            <a:r>
              <a:rPr lang="en-GB" dirty="0"/>
              <a:t> </a:t>
            </a:r>
            <a:r>
              <a:rPr lang="en-GB" dirty="0" err="1"/>
              <a:t>puutteeseen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teistiltä</a:t>
            </a:r>
            <a:r>
              <a:rPr lang="en-GB" dirty="0"/>
              <a:t> </a:t>
            </a:r>
            <a:r>
              <a:rPr lang="en-GB" dirty="0" err="1"/>
              <a:t>edellytettävään</a:t>
            </a:r>
            <a:r>
              <a:rPr lang="en-GB" dirty="0"/>
              <a:t> “</a:t>
            </a:r>
            <a:r>
              <a:rPr lang="en-GB" dirty="0" err="1"/>
              <a:t>todistuksen</a:t>
            </a:r>
            <a:r>
              <a:rPr lang="en-GB" dirty="0"/>
              <a:t> </a:t>
            </a:r>
            <a:r>
              <a:rPr lang="en-GB" dirty="0" err="1"/>
              <a:t>taakkaan</a:t>
            </a:r>
            <a:r>
              <a:rPr lang="en-GB" dirty="0"/>
              <a:t>”.</a:t>
            </a:r>
          </a:p>
          <a:p>
            <a:pPr lvl="1"/>
            <a:r>
              <a:rPr lang="en-GB" dirty="0" err="1"/>
              <a:t>Taustaoletuksena</a:t>
            </a:r>
            <a:r>
              <a:rPr lang="en-GB" dirty="0"/>
              <a:t> </a:t>
            </a:r>
            <a:r>
              <a:rPr lang="en-GB" b="1" dirty="0" err="1"/>
              <a:t>evidentialismi</a:t>
            </a:r>
            <a:r>
              <a:rPr lang="en-GB" dirty="0"/>
              <a:t>: </a:t>
            </a:r>
            <a:r>
              <a:rPr lang="en-GB" dirty="0" err="1"/>
              <a:t>uskonnolliset</a:t>
            </a:r>
            <a:r>
              <a:rPr lang="en-GB" dirty="0"/>
              <a:t> </a:t>
            </a:r>
            <a:r>
              <a:rPr lang="en-GB" dirty="0" err="1"/>
              <a:t>uskomukset</a:t>
            </a:r>
            <a:r>
              <a:rPr lang="en-GB" dirty="0"/>
              <a:t> </a:t>
            </a:r>
            <a:r>
              <a:rPr lang="en-GB" dirty="0" err="1"/>
              <a:t>perusteltava</a:t>
            </a:r>
            <a:r>
              <a:rPr lang="en-GB" dirty="0"/>
              <a:t> </a:t>
            </a:r>
            <a:r>
              <a:rPr lang="en-GB" dirty="0" err="1"/>
              <a:t>evidenssin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argumentin</a:t>
            </a:r>
            <a:r>
              <a:rPr lang="en-GB" dirty="0"/>
              <a:t> </a:t>
            </a:r>
            <a:r>
              <a:rPr lang="en-GB" dirty="0" err="1"/>
              <a:t>nojalla</a:t>
            </a:r>
            <a:r>
              <a:rPr lang="en-GB" dirty="0"/>
              <a:t>, </a:t>
            </a:r>
            <a:r>
              <a:rPr lang="en-GB" dirty="0" err="1"/>
              <a:t>kuten</a:t>
            </a:r>
            <a:r>
              <a:rPr lang="en-GB" dirty="0"/>
              <a:t> </a:t>
            </a:r>
            <a:r>
              <a:rPr lang="en-GB" dirty="0" err="1"/>
              <a:t>tieteellisetkin</a:t>
            </a:r>
            <a:r>
              <a:rPr lang="en-GB" dirty="0"/>
              <a:t> (2003b, 139).</a:t>
            </a:r>
          </a:p>
          <a:p>
            <a:r>
              <a:rPr lang="en-GB" dirty="0" err="1"/>
              <a:t>Tarvitseeko</a:t>
            </a:r>
            <a:r>
              <a:rPr lang="en-GB" dirty="0"/>
              <a:t> </a:t>
            </a:r>
            <a:r>
              <a:rPr lang="en-GB" dirty="0" err="1"/>
              <a:t>uskonnollinen</a:t>
            </a:r>
            <a:r>
              <a:rPr lang="en-GB" dirty="0"/>
              <a:t> </a:t>
            </a:r>
            <a:r>
              <a:rPr lang="en-GB" dirty="0" err="1"/>
              <a:t>usko</a:t>
            </a:r>
            <a:r>
              <a:rPr lang="en-GB" dirty="0"/>
              <a:t> </a:t>
            </a:r>
            <a:r>
              <a:rPr lang="en-GB" dirty="0" err="1"/>
              <a:t>perustelua</a:t>
            </a:r>
            <a:r>
              <a:rPr lang="en-GB" dirty="0"/>
              <a:t>? </a:t>
            </a:r>
            <a:r>
              <a:rPr lang="en-GB" dirty="0" err="1"/>
              <a:t>Niiniluoto</a:t>
            </a:r>
            <a:r>
              <a:rPr lang="en-GB" dirty="0"/>
              <a:t> (2003b, 140-141) </a:t>
            </a:r>
            <a:r>
              <a:rPr lang="en-GB" dirty="0" err="1"/>
              <a:t>arvioi</a:t>
            </a:r>
            <a:r>
              <a:rPr lang="en-GB" dirty="0"/>
              <a:t> </a:t>
            </a:r>
            <a:r>
              <a:rPr lang="en-GB" dirty="0" err="1"/>
              <a:t>kriittisesti</a:t>
            </a:r>
            <a:r>
              <a:rPr lang="en-GB" dirty="0"/>
              <a:t> </a:t>
            </a:r>
            <a:r>
              <a:rPr lang="en-GB" b="1" dirty="0" err="1"/>
              <a:t>ei-evidentialistisia</a:t>
            </a:r>
            <a:r>
              <a:rPr lang="en-GB" b="1" dirty="0"/>
              <a:t> </a:t>
            </a:r>
            <a:r>
              <a:rPr lang="en-GB" dirty="0" err="1"/>
              <a:t>uskonnonfilosofisia</a:t>
            </a:r>
            <a:r>
              <a:rPr lang="en-GB" dirty="0"/>
              <a:t> </a:t>
            </a:r>
            <a:r>
              <a:rPr lang="en-GB" dirty="0" err="1"/>
              <a:t>näkemyksiä</a:t>
            </a:r>
            <a:r>
              <a:rPr lang="en-GB" dirty="0"/>
              <a:t>:</a:t>
            </a:r>
          </a:p>
          <a:p>
            <a:pPr lvl="1"/>
            <a:r>
              <a:rPr lang="en-GB" b="1" dirty="0" err="1"/>
              <a:t>Pascalin</a:t>
            </a:r>
            <a:r>
              <a:rPr lang="en-GB" dirty="0"/>
              <a:t> </a:t>
            </a:r>
            <a:r>
              <a:rPr lang="en-GB" dirty="0" err="1"/>
              <a:t>vaaka</a:t>
            </a:r>
            <a:endParaRPr lang="en-GB" dirty="0"/>
          </a:p>
          <a:p>
            <a:pPr lvl="1"/>
            <a:r>
              <a:rPr lang="en-GB" b="1" dirty="0" err="1"/>
              <a:t>Kierkegaardin</a:t>
            </a:r>
            <a:r>
              <a:rPr lang="en-GB" dirty="0"/>
              <a:t> “</a:t>
            </a:r>
            <a:r>
              <a:rPr lang="en-GB" dirty="0" err="1"/>
              <a:t>hyppy</a:t>
            </a:r>
            <a:r>
              <a:rPr lang="en-GB" dirty="0"/>
              <a:t>”, </a:t>
            </a:r>
            <a:r>
              <a:rPr lang="en-GB" dirty="0" err="1"/>
              <a:t>absurdi</a:t>
            </a:r>
            <a:endParaRPr lang="en-GB" dirty="0"/>
          </a:p>
          <a:p>
            <a:pPr lvl="1"/>
            <a:r>
              <a:rPr lang="en-GB" b="1" dirty="0"/>
              <a:t>William </a:t>
            </a:r>
            <a:r>
              <a:rPr lang="en-GB" b="1" dirty="0" err="1"/>
              <a:t>Jamesin</a:t>
            </a:r>
            <a:r>
              <a:rPr lang="en-GB" b="1" dirty="0"/>
              <a:t> </a:t>
            </a:r>
            <a:r>
              <a:rPr lang="en-GB" dirty="0"/>
              <a:t>“will to believe”</a:t>
            </a:r>
          </a:p>
          <a:p>
            <a:pPr lvl="1"/>
            <a:r>
              <a:rPr lang="en-GB" dirty="0" err="1"/>
              <a:t>Reformoitu</a:t>
            </a:r>
            <a:r>
              <a:rPr lang="en-GB" dirty="0"/>
              <a:t> </a:t>
            </a:r>
            <a:r>
              <a:rPr lang="en-GB" dirty="0" err="1"/>
              <a:t>epistemologia</a:t>
            </a:r>
            <a:r>
              <a:rPr lang="en-GB" dirty="0"/>
              <a:t> (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b="1" dirty="0"/>
              <a:t>Alvin Plantinga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“</a:t>
            </a:r>
            <a:r>
              <a:rPr lang="en-GB" dirty="0" err="1"/>
              <a:t>Wittgensteinilainen</a:t>
            </a:r>
            <a:r>
              <a:rPr lang="en-GB" dirty="0"/>
              <a:t> </a:t>
            </a:r>
            <a:r>
              <a:rPr lang="en-GB" dirty="0" err="1"/>
              <a:t>fideismi</a:t>
            </a:r>
            <a:r>
              <a:rPr lang="en-GB" dirty="0"/>
              <a:t>” (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b="1" dirty="0"/>
              <a:t>D.Z. Phillips</a:t>
            </a:r>
            <a:r>
              <a:rPr lang="en-GB" dirty="0"/>
              <a:t>)</a:t>
            </a:r>
          </a:p>
          <a:p>
            <a:r>
              <a:rPr lang="fi-FI" dirty="0"/>
              <a:t>”Maailmankatsomuksien valinta ilman perusteita on mielivallan asia, jolloin samalla metodilla voitaisiin päästä mihin tahansa tuloksiin: uskallettu hyppy ja kohtalokas valinta ilman järjen ja moraalin kontrollia voivat viedä esimerkiksi huuhaan syövereihin, saatanan palvontaan, maailmanlopun lahkoihin tai natsismiin” (2003b, 142). -&gt; </a:t>
            </a:r>
            <a:r>
              <a:rPr lang="fi-FI" dirty="0" err="1"/>
              <a:t>Evidentialismin</a:t>
            </a:r>
            <a:r>
              <a:rPr lang="fi-FI" dirty="0"/>
              <a:t> kielto johtaa </a:t>
            </a:r>
            <a:r>
              <a:rPr lang="fi-FI" i="1" dirty="0"/>
              <a:t>fundamentalismiin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1237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96327-F07D-28E9-8BBB-9365229C7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Teismi</a:t>
            </a:r>
            <a:r>
              <a:rPr lang="en-GB" dirty="0"/>
              <a:t> vs. </a:t>
            </a:r>
            <a:r>
              <a:rPr lang="en-GB" dirty="0" err="1"/>
              <a:t>ateismi</a:t>
            </a:r>
            <a:r>
              <a:rPr lang="en-GB" dirty="0"/>
              <a:t> &amp; </a:t>
            </a:r>
            <a:r>
              <a:rPr lang="en-GB" dirty="0" err="1"/>
              <a:t>evidentialismi</a:t>
            </a:r>
            <a:r>
              <a:rPr lang="en-GB" dirty="0"/>
              <a:t> (</a:t>
            </a:r>
            <a:r>
              <a:rPr lang="en-GB" dirty="0" err="1"/>
              <a:t>jatkoa</a:t>
            </a:r>
            <a:r>
              <a:rPr lang="en-GB" dirty="0"/>
              <a:t>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8B3D5-97C7-EC16-1752-25BB9E6A6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/>
              <a:t>Evidentialismin</a:t>
            </a:r>
            <a:r>
              <a:rPr lang="en-GB" dirty="0"/>
              <a:t> </a:t>
            </a:r>
            <a:r>
              <a:rPr lang="en-GB" dirty="0" err="1"/>
              <a:t>tavanomaisista</a:t>
            </a:r>
            <a:r>
              <a:rPr lang="en-GB" dirty="0"/>
              <a:t> </a:t>
            </a:r>
            <a:r>
              <a:rPr lang="en-GB" dirty="0" err="1"/>
              <a:t>muodoista</a:t>
            </a:r>
            <a:r>
              <a:rPr lang="en-GB" dirty="0"/>
              <a:t> </a:t>
            </a:r>
            <a:r>
              <a:rPr lang="en-GB" dirty="0" err="1"/>
              <a:t>luopuminen</a:t>
            </a:r>
            <a:r>
              <a:rPr lang="en-GB" dirty="0"/>
              <a:t> vs. </a:t>
            </a:r>
            <a:r>
              <a:rPr lang="en-GB" b="1" dirty="0" err="1"/>
              <a:t>evidentialismin</a:t>
            </a:r>
            <a:r>
              <a:rPr lang="en-GB" b="1" dirty="0"/>
              <a:t> </a:t>
            </a:r>
            <a:r>
              <a:rPr lang="en-GB" b="1" dirty="0" err="1"/>
              <a:t>alan</a:t>
            </a:r>
            <a:r>
              <a:rPr lang="en-GB" b="1" dirty="0"/>
              <a:t> </a:t>
            </a:r>
            <a:r>
              <a:rPr lang="en-GB" b="1" dirty="0" err="1"/>
              <a:t>laajentaminen</a:t>
            </a:r>
            <a:r>
              <a:rPr lang="en-GB" dirty="0"/>
              <a:t>: 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b="1" dirty="0" err="1"/>
              <a:t>Kantin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b="1" dirty="0" err="1"/>
              <a:t>Jamesin</a:t>
            </a:r>
            <a:r>
              <a:rPr lang="en-GB" dirty="0"/>
              <a:t> </a:t>
            </a:r>
            <a:r>
              <a:rPr lang="en-GB" dirty="0" err="1"/>
              <a:t>moraaliset</a:t>
            </a:r>
            <a:r>
              <a:rPr lang="en-GB" dirty="0"/>
              <a:t> </a:t>
            </a:r>
            <a:r>
              <a:rPr lang="en-GB" dirty="0" err="1"/>
              <a:t>perustelut</a:t>
            </a:r>
            <a:r>
              <a:rPr lang="en-GB" dirty="0"/>
              <a:t> </a:t>
            </a:r>
            <a:r>
              <a:rPr lang="en-GB" dirty="0" err="1"/>
              <a:t>uskonnolliselle</a:t>
            </a:r>
            <a:r>
              <a:rPr lang="en-GB" dirty="0"/>
              <a:t> </a:t>
            </a:r>
            <a:r>
              <a:rPr lang="en-GB" dirty="0" err="1"/>
              <a:t>uskolle</a:t>
            </a:r>
            <a:r>
              <a:rPr lang="en-GB" dirty="0"/>
              <a:t>?</a:t>
            </a:r>
          </a:p>
          <a:p>
            <a:pPr lvl="1"/>
            <a:r>
              <a:rPr lang="en-GB" dirty="0" err="1"/>
              <a:t>Uskonnollisten</a:t>
            </a:r>
            <a:r>
              <a:rPr lang="en-GB" dirty="0"/>
              <a:t> </a:t>
            </a:r>
            <a:r>
              <a:rPr lang="en-GB" dirty="0" err="1"/>
              <a:t>uskomusten</a:t>
            </a:r>
            <a:r>
              <a:rPr lang="en-GB" dirty="0"/>
              <a:t> (</a:t>
            </a:r>
            <a:r>
              <a:rPr lang="en-GB" dirty="0" err="1"/>
              <a:t>moraalinen</a:t>
            </a:r>
            <a:r>
              <a:rPr lang="en-GB" dirty="0"/>
              <a:t>, </a:t>
            </a:r>
            <a:r>
              <a:rPr lang="en-GB" dirty="0" err="1"/>
              <a:t>käytännöllinen</a:t>
            </a:r>
            <a:r>
              <a:rPr lang="en-GB" dirty="0"/>
              <a:t>) “</a:t>
            </a:r>
            <a:r>
              <a:rPr lang="en-GB" dirty="0" err="1"/>
              <a:t>toimivuus</a:t>
            </a:r>
            <a:r>
              <a:rPr lang="en-GB" dirty="0"/>
              <a:t>” </a:t>
            </a:r>
            <a:r>
              <a:rPr lang="en-GB" dirty="0" err="1"/>
              <a:t>eräänlaisena</a:t>
            </a:r>
            <a:r>
              <a:rPr lang="en-GB" dirty="0"/>
              <a:t> </a:t>
            </a:r>
            <a:r>
              <a:rPr lang="en-GB" dirty="0" err="1"/>
              <a:t>evidenssinä</a:t>
            </a:r>
            <a:r>
              <a:rPr lang="en-GB" dirty="0"/>
              <a:t>?</a:t>
            </a:r>
          </a:p>
          <a:p>
            <a:pPr lvl="1"/>
            <a:r>
              <a:rPr lang="en-GB" dirty="0" err="1"/>
              <a:t>Vrt</a:t>
            </a:r>
            <a:r>
              <a:rPr lang="en-GB" dirty="0"/>
              <a:t>. Kant: </a:t>
            </a:r>
            <a:r>
              <a:rPr lang="en-GB" dirty="0" err="1"/>
              <a:t>Jumalan</a:t>
            </a:r>
            <a:r>
              <a:rPr lang="en-GB" dirty="0"/>
              <a:t> </a:t>
            </a:r>
            <a:r>
              <a:rPr lang="en-GB" dirty="0" err="1"/>
              <a:t>olemassaolo</a:t>
            </a:r>
            <a:r>
              <a:rPr lang="en-GB" dirty="0"/>
              <a:t> </a:t>
            </a:r>
            <a:r>
              <a:rPr lang="en-GB" dirty="0" err="1"/>
              <a:t>käytännöllisen</a:t>
            </a:r>
            <a:r>
              <a:rPr lang="en-GB" dirty="0"/>
              <a:t> </a:t>
            </a:r>
            <a:r>
              <a:rPr lang="en-GB" dirty="0" err="1"/>
              <a:t>järjen</a:t>
            </a:r>
            <a:r>
              <a:rPr lang="en-GB" dirty="0"/>
              <a:t> </a:t>
            </a:r>
            <a:r>
              <a:rPr lang="en-GB" dirty="0" err="1"/>
              <a:t>postulaattina</a:t>
            </a:r>
            <a:r>
              <a:rPr lang="en-GB" dirty="0"/>
              <a:t>.</a:t>
            </a:r>
          </a:p>
          <a:p>
            <a:r>
              <a:rPr lang="en-GB" dirty="0"/>
              <a:t>En ole </a:t>
            </a:r>
            <a:r>
              <a:rPr lang="en-GB" dirty="0" err="1"/>
              <a:t>vakuuttunut</a:t>
            </a:r>
            <a:r>
              <a:rPr lang="en-GB" dirty="0"/>
              <a:t> </a:t>
            </a:r>
            <a:r>
              <a:rPr lang="en-GB" dirty="0" err="1"/>
              <a:t>siitä</a:t>
            </a:r>
            <a:r>
              <a:rPr lang="en-GB" dirty="0"/>
              <a:t>, </a:t>
            </a:r>
            <a:r>
              <a:rPr lang="en-GB" dirty="0" err="1"/>
              <a:t>että</a:t>
            </a:r>
            <a:r>
              <a:rPr lang="en-GB" dirty="0"/>
              <a:t> </a:t>
            </a:r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dirty="0" err="1"/>
              <a:t>uskontokritiikki</a:t>
            </a:r>
            <a:r>
              <a:rPr lang="en-GB" dirty="0"/>
              <a:t> </a:t>
            </a:r>
            <a:r>
              <a:rPr lang="en-GB" dirty="0" err="1"/>
              <a:t>tekee</a:t>
            </a:r>
            <a:r>
              <a:rPr lang="en-GB" dirty="0"/>
              <a:t> </a:t>
            </a:r>
            <a:r>
              <a:rPr lang="en-GB" dirty="0" err="1"/>
              <a:t>täysin</a:t>
            </a:r>
            <a:r>
              <a:rPr lang="en-GB" dirty="0"/>
              <a:t> </a:t>
            </a:r>
            <a:r>
              <a:rPr lang="en-GB" dirty="0" err="1"/>
              <a:t>oikeutta</a:t>
            </a:r>
            <a:r>
              <a:rPr lang="en-GB" dirty="0"/>
              <a:t> 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b="1" dirty="0" err="1"/>
              <a:t>kantilaiselle</a:t>
            </a:r>
            <a:r>
              <a:rPr lang="en-GB" dirty="0"/>
              <a:t> tai </a:t>
            </a:r>
            <a:r>
              <a:rPr lang="en-GB" b="1" dirty="0" err="1"/>
              <a:t>pragmatistiselle</a:t>
            </a:r>
            <a:r>
              <a:rPr lang="en-GB" dirty="0"/>
              <a:t> </a:t>
            </a:r>
            <a:r>
              <a:rPr lang="en-GB" dirty="0" err="1"/>
              <a:t>uskonnonfilosofialle</a:t>
            </a:r>
            <a:r>
              <a:rPr lang="en-GB" dirty="0"/>
              <a:t> (</a:t>
            </a:r>
            <a:r>
              <a:rPr lang="en-GB" dirty="0" err="1"/>
              <a:t>vrt</a:t>
            </a:r>
            <a:r>
              <a:rPr lang="en-GB" dirty="0"/>
              <a:t>. Pihlström 2013, 2021).</a:t>
            </a:r>
          </a:p>
          <a:p>
            <a:pPr lvl="1"/>
            <a:r>
              <a:rPr lang="en-GB" dirty="0"/>
              <a:t>Mutta </a:t>
            </a:r>
            <a:r>
              <a:rPr lang="en-GB" dirty="0" err="1"/>
              <a:t>olen</a:t>
            </a:r>
            <a:r>
              <a:rPr lang="en-GB" dirty="0"/>
              <a:t> </a:t>
            </a:r>
            <a:r>
              <a:rPr lang="en-GB" dirty="0" err="1"/>
              <a:t>samaa</a:t>
            </a:r>
            <a:r>
              <a:rPr lang="en-GB" dirty="0"/>
              <a:t> </a:t>
            </a:r>
            <a:r>
              <a:rPr lang="en-GB" dirty="0" err="1"/>
              <a:t>mieltä</a:t>
            </a:r>
            <a:r>
              <a:rPr lang="en-GB" dirty="0"/>
              <a:t> </a:t>
            </a:r>
            <a:r>
              <a:rPr lang="en-GB" dirty="0" err="1"/>
              <a:t>siitä</a:t>
            </a:r>
            <a:r>
              <a:rPr lang="en-GB" dirty="0"/>
              <a:t>, </a:t>
            </a:r>
            <a:r>
              <a:rPr lang="en-GB" dirty="0" err="1"/>
              <a:t>että</a:t>
            </a:r>
            <a:r>
              <a:rPr lang="en-GB" dirty="0"/>
              <a:t> </a:t>
            </a:r>
            <a:r>
              <a:rPr lang="en-GB" dirty="0" err="1"/>
              <a:t>filosofinen</a:t>
            </a:r>
            <a:r>
              <a:rPr lang="en-GB" dirty="0"/>
              <a:t> </a:t>
            </a:r>
            <a:r>
              <a:rPr lang="en-GB" dirty="0" err="1"/>
              <a:t>uskontokritiikki</a:t>
            </a:r>
            <a:r>
              <a:rPr lang="en-GB" dirty="0"/>
              <a:t> on </a:t>
            </a:r>
            <a:r>
              <a:rPr lang="en-GB" dirty="0" err="1"/>
              <a:t>keskeistä</a:t>
            </a:r>
            <a:r>
              <a:rPr lang="en-GB" dirty="0"/>
              <a:t> </a:t>
            </a:r>
            <a:r>
              <a:rPr lang="en-GB" dirty="0" err="1"/>
              <a:t>uskonnollisten</a:t>
            </a:r>
            <a:r>
              <a:rPr lang="en-GB" dirty="0"/>
              <a:t> (</a:t>
            </a:r>
            <a:r>
              <a:rPr lang="en-GB" dirty="0" err="1"/>
              <a:t>ym</a:t>
            </a:r>
            <a:r>
              <a:rPr lang="en-GB" dirty="0"/>
              <a:t>. </a:t>
            </a:r>
            <a:r>
              <a:rPr lang="en-GB" dirty="0" err="1"/>
              <a:t>maailmankatsomuksellisten</a:t>
            </a:r>
            <a:r>
              <a:rPr lang="en-GB" dirty="0"/>
              <a:t>) </a:t>
            </a:r>
            <a:r>
              <a:rPr lang="en-GB" dirty="0" err="1"/>
              <a:t>näkemysten</a:t>
            </a:r>
            <a:r>
              <a:rPr lang="en-GB" dirty="0"/>
              <a:t> </a:t>
            </a:r>
            <a:r>
              <a:rPr lang="en-GB" dirty="0" err="1"/>
              <a:t>arvioinnissa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Evidentialismista</a:t>
            </a:r>
            <a:r>
              <a:rPr lang="en-GB" dirty="0"/>
              <a:t> </a:t>
            </a:r>
            <a:r>
              <a:rPr lang="en-GB" dirty="0" err="1"/>
              <a:t>luopuminen</a:t>
            </a:r>
            <a:r>
              <a:rPr lang="en-GB" dirty="0"/>
              <a:t> (tai </a:t>
            </a:r>
            <a:r>
              <a:rPr lang="en-GB" dirty="0" err="1"/>
              <a:t>sen</a:t>
            </a:r>
            <a:r>
              <a:rPr lang="en-GB" dirty="0"/>
              <a:t> </a:t>
            </a:r>
            <a:r>
              <a:rPr lang="en-GB" dirty="0" err="1"/>
              <a:t>laventaminen</a:t>
            </a:r>
            <a:r>
              <a:rPr lang="en-GB" dirty="0"/>
              <a:t>)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saa</a:t>
            </a:r>
            <a:r>
              <a:rPr lang="en-GB" dirty="0"/>
              <a:t> </a:t>
            </a:r>
            <a:r>
              <a:rPr lang="en-GB" dirty="0" err="1"/>
              <a:t>johtaa</a:t>
            </a:r>
            <a:r>
              <a:rPr lang="en-GB" dirty="0"/>
              <a:t> </a:t>
            </a:r>
            <a:r>
              <a:rPr lang="en-GB" dirty="0" err="1"/>
              <a:t>kritiikittömään</a:t>
            </a:r>
            <a:r>
              <a:rPr lang="en-GB" dirty="0"/>
              <a:t> </a:t>
            </a:r>
            <a:r>
              <a:rPr lang="en-GB" dirty="0" err="1"/>
              <a:t>fideismiin</a:t>
            </a:r>
            <a:r>
              <a:rPr lang="en-GB" dirty="0"/>
              <a:t>/</a:t>
            </a:r>
            <a:r>
              <a:rPr lang="en-GB" dirty="0" err="1"/>
              <a:t>relativismiin</a:t>
            </a:r>
            <a:r>
              <a:rPr lang="en-GB" dirty="0"/>
              <a:t>.</a:t>
            </a:r>
          </a:p>
          <a:p>
            <a:pPr lvl="2"/>
            <a:r>
              <a:rPr lang="en-GB" b="1" dirty="0"/>
              <a:t>Koistinen</a:t>
            </a:r>
            <a:r>
              <a:rPr lang="en-GB" dirty="0"/>
              <a:t> (2014): </a:t>
            </a:r>
            <a:r>
              <a:rPr lang="en-GB" dirty="0" err="1"/>
              <a:t>wittgensteinilaiset</a:t>
            </a:r>
            <a:r>
              <a:rPr lang="en-GB" dirty="0"/>
              <a:t>, </a:t>
            </a:r>
            <a:r>
              <a:rPr lang="en-GB" dirty="0" err="1"/>
              <a:t>kuten</a:t>
            </a:r>
            <a:r>
              <a:rPr lang="en-GB" dirty="0"/>
              <a:t> Phillips, </a:t>
            </a:r>
            <a:r>
              <a:rPr lang="en-GB" dirty="0" err="1"/>
              <a:t>eivät</a:t>
            </a:r>
            <a:r>
              <a:rPr lang="en-GB" dirty="0"/>
              <a:t> </a:t>
            </a:r>
            <a:r>
              <a:rPr lang="en-GB" dirty="0" err="1"/>
              <a:t>fideistejä</a:t>
            </a:r>
            <a:r>
              <a:rPr lang="en-GB" dirty="0"/>
              <a:t>/</a:t>
            </a:r>
            <a:r>
              <a:rPr lang="en-GB" dirty="0" err="1"/>
              <a:t>relativisteja</a:t>
            </a:r>
            <a:r>
              <a:rPr lang="en-GB" dirty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3220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5625A-E643-481F-AF6E-D80851322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Teismi</a:t>
            </a:r>
            <a:r>
              <a:rPr lang="en-GB" dirty="0"/>
              <a:t> vs. </a:t>
            </a:r>
            <a:r>
              <a:rPr lang="en-GB" dirty="0" err="1"/>
              <a:t>ateismi</a:t>
            </a:r>
            <a:r>
              <a:rPr lang="en-GB" dirty="0"/>
              <a:t> &amp; </a:t>
            </a:r>
            <a:r>
              <a:rPr lang="en-GB" dirty="0" err="1"/>
              <a:t>evidentialismi</a:t>
            </a:r>
            <a:r>
              <a:rPr lang="en-GB" dirty="0"/>
              <a:t> (</a:t>
            </a:r>
            <a:r>
              <a:rPr lang="en-GB" dirty="0" err="1"/>
              <a:t>jatkoa</a:t>
            </a:r>
            <a:r>
              <a:rPr lang="en-GB" dirty="0"/>
              <a:t>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D09974-A0C0-BD2E-CCCA-27B471FD4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Evidentialismin</a:t>
            </a:r>
            <a:r>
              <a:rPr lang="en-GB" dirty="0"/>
              <a:t> </a:t>
            </a:r>
            <a:r>
              <a:rPr lang="en-GB" dirty="0" err="1"/>
              <a:t>pohjalta</a:t>
            </a:r>
            <a:r>
              <a:rPr lang="en-GB" dirty="0"/>
              <a:t> </a:t>
            </a:r>
            <a:r>
              <a:rPr lang="en-GB" dirty="0" err="1"/>
              <a:t>käytävälle</a:t>
            </a:r>
            <a:r>
              <a:rPr lang="en-GB" dirty="0"/>
              <a:t> </a:t>
            </a:r>
            <a:r>
              <a:rPr lang="en-GB" dirty="0" err="1"/>
              <a:t>teismi</a:t>
            </a:r>
            <a:r>
              <a:rPr lang="en-GB" dirty="0"/>
              <a:t> vs. </a:t>
            </a:r>
            <a:r>
              <a:rPr lang="en-GB" dirty="0" err="1"/>
              <a:t>ateismi</a:t>
            </a:r>
            <a:r>
              <a:rPr lang="en-GB" dirty="0"/>
              <a:t> -</a:t>
            </a:r>
            <a:r>
              <a:rPr lang="en-GB" dirty="0" err="1"/>
              <a:t>debatille</a:t>
            </a:r>
            <a:r>
              <a:rPr lang="en-GB" dirty="0"/>
              <a:t> on </a:t>
            </a:r>
            <a:r>
              <a:rPr lang="en-GB" dirty="0" err="1"/>
              <a:t>tunnusomaista</a:t>
            </a:r>
            <a:r>
              <a:rPr lang="en-GB" dirty="0"/>
              <a:t> </a:t>
            </a:r>
            <a:r>
              <a:rPr lang="en-GB" b="1" dirty="0" err="1"/>
              <a:t>apologeettisuus</a:t>
            </a:r>
            <a:r>
              <a:rPr lang="en-GB" dirty="0"/>
              <a:t> (</a:t>
            </a:r>
            <a:r>
              <a:rPr lang="en-GB" dirty="0" err="1"/>
              <a:t>puolin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toisin</a:t>
            </a:r>
            <a:r>
              <a:rPr lang="en-GB" dirty="0"/>
              <a:t>).</a:t>
            </a:r>
          </a:p>
          <a:p>
            <a:pPr lvl="1"/>
            <a:r>
              <a:rPr lang="en-GB" dirty="0" err="1"/>
              <a:t>Eroaako</a:t>
            </a:r>
            <a:r>
              <a:rPr lang="en-GB" dirty="0"/>
              <a:t> </a:t>
            </a:r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dirty="0" err="1"/>
              <a:t>ateismi</a:t>
            </a:r>
            <a:r>
              <a:rPr lang="en-GB" dirty="0"/>
              <a:t> </a:t>
            </a:r>
            <a:r>
              <a:rPr lang="en-GB" dirty="0" err="1"/>
              <a:t>olennaisesti</a:t>
            </a:r>
            <a:r>
              <a:rPr lang="en-GB" dirty="0"/>
              <a:t> 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b="1" dirty="0"/>
              <a:t>Richard </a:t>
            </a:r>
            <a:r>
              <a:rPr lang="en-GB" b="1" dirty="0" err="1"/>
              <a:t>Dawkinsin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muiden</a:t>
            </a:r>
            <a:r>
              <a:rPr lang="en-GB" dirty="0"/>
              <a:t> “</a:t>
            </a:r>
            <a:r>
              <a:rPr lang="en-GB" dirty="0" err="1"/>
              <a:t>uusateistien</a:t>
            </a:r>
            <a:r>
              <a:rPr lang="en-GB" dirty="0"/>
              <a:t>” </a:t>
            </a:r>
            <a:r>
              <a:rPr lang="en-GB" dirty="0" err="1"/>
              <a:t>apologetiikasta</a:t>
            </a:r>
            <a:r>
              <a:rPr lang="en-GB" dirty="0"/>
              <a:t>?</a:t>
            </a:r>
          </a:p>
          <a:p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pragmatistinen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osin</a:t>
            </a:r>
            <a:r>
              <a:rPr lang="en-GB" dirty="0"/>
              <a:t> </a:t>
            </a:r>
            <a:r>
              <a:rPr lang="en-GB" dirty="0" err="1"/>
              <a:t>myös</a:t>
            </a:r>
            <a:r>
              <a:rPr lang="en-GB" dirty="0"/>
              <a:t> </a:t>
            </a:r>
            <a:r>
              <a:rPr lang="en-GB" dirty="0" err="1"/>
              <a:t>wittgensteinilainen</a:t>
            </a:r>
            <a:r>
              <a:rPr lang="en-GB" dirty="0"/>
              <a:t> </a:t>
            </a:r>
            <a:r>
              <a:rPr lang="en-GB" dirty="0" err="1"/>
              <a:t>uskonnonfilosofia</a:t>
            </a:r>
            <a:r>
              <a:rPr lang="en-GB" dirty="0"/>
              <a:t> on </a:t>
            </a:r>
            <a:r>
              <a:rPr lang="en-GB" b="1" dirty="0"/>
              <a:t>anti-</a:t>
            </a:r>
            <a:r>
              <a:rPr lang="en-GB" b="1" dirty="0" err="1"/>
              <a:t>apologeettista</a:t>
            </a:r>
            <a:r>
              <a:rPr lang="en-GB" dirty="0"/>
              <a:t>: </a:t>
            </a:r>
            <a:r>
              <a:rPr lang="en-GB" dirty="0" err="1"/>
              <a:t>kriittisenä</a:t>
            </a:r>
            <a:r>
              <a:rPr lang="en-GB" dirty="0"/>
              <a:t> </a:t>
            </a:r>
            <a:r>
              <a:rPr lang="en-GB" dirty="0" err="1"/>
              <a:t>tehtävänä</a:t>
            </a:r>
            <a:r>
              <a:rPr lang="en-GB" dirty="0"/>
              <a:t> on </a:t>
            </a:r>
            <a:r>
              <a:rPr lang="en-GB" dirty="0" err="1"/>
              <a:t>ymmärtää</a:t>
            </a:r>
            <a:r>
              <a:rPr lang="en-GB" dirty="0"/>
              <a:t> </a:t>
            </a:r>
            <a:r>
              <a:rPr lang="en-GB" dirty="0" err="1"/>
              <a:t>uskonnollista</a:t>
            </a:r>
            <a:r>
              <a:rPr lang="en-GB" dirty="0"/>
              <a:t> (</a:t>
            </a:r>
            <a:r>
              <a:rPr lang="en-GB" dirty="0" err="1"/>
              <a:t>mutta</a:t>
            </a:r>
            <a:r>
              <a:rPr lang="en-GB" dirty="0"/>
              <a:t> </a:t>
            </a:r>
            <a:r>
              <a:rPr lang="en-GB" dirty="0" err="1"/>
              <a:t>myös</a:t>
            </a:r>
            <a:r>
              <a:rPr lang="en-GB" dirty="0"/>
              <a:t> </a:t>
            </a:r>
            <a:r>
              <a:rPr lang="en-GB" dirty="0" err="1"/>
              <a:t>uskonnotonta</a:t>
            </a:r>
            <a:r>
              <a:rPr lang="en-GB" dirty="0"/>
              <a:t>) </a:t>
            </a:r>
            <a:r>
              <a:rPr lang="en-GB" dirty="0" err="1"/>
              <a:t>kieltä</a:t>
            </a:r>
            <a:r>
              <a:rPr lang="en-GB" dirty="0"/>
              <a:t>, </a:t>
            </a:r>
            <a:r>
              <a:rPr lang="en-GB" dirty="0" err="1"/>
              <a:t>ajattelua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elämää</a:t>
            </a:r>
            <a:r>
              <a:rPr lang="en-GB" dirty="0"/>
              <a:t>,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puolustaa</a:t>
            </a:r>
            <a:r>
              <a:rPr lang="en-GB" dirty="0"/>
              <a:t> </a:t>
            </a:r>
            <a:r>
              <a:rPr lang="en-GB" dirty="0" err="1"/>
              <a:t>eikä</a:t>
            </a:r>
            <a:r>
              <a:rPr lang="en-GB" dirty="0"/>
              <a:t> </a:t>
            </a:r>
            <a:r>
              <a:rPr lang="en-GB" dirty="0" err="1"/>
              <a:t>vastustaa</a:t>
            </a:r>
            <a:r>
              <a:rPr lang="en-GB" dirty="0"/>
              <a:t> </a:t>
            </a:r>
            <a:r>
              <a:rPr lang="en-GB" dirty="0" err="1"/>
              <a:t>niitä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Kriittisen</a:t>
            </a:r>
            <a:r>
              <a:rPr lang="en-GB" dirty="0"/>
              <a:t> </a:t>
            </a:r>
            <a:r>
              <a:rPr lang="en-GB" dirty="0" err="1"/>
              <a:t>uskontokeskustelun</a:t>
            </a:r>
            <a:r>
              <a:rPr lang="en-GB" dirty="0"/>
              <a:t> </a:t>
            </a:r>
            <a:r>
              <a:rPr lang="en-GB" dirty="0" err="1"/>
              <a:t>mahdollisuuden</a:t>
            </a:r>
            <a:r>
              <a:rPr lang="en-GB" dirty="0"/>
              <a:t> </a:t>
            </a:r>
            <a:r>
              <a:rPr lang="en-GB" dirty="0" err="1"/>
              <a:t>ennakkoehdot</a:t>
            </a:r>
            <a:r>
              <a:rPr lang="en-GB" dirty="0"/>
              <a:t> – </a:t>
            </a:r>
            <a:r>
              <a:rPr lang="en-GB" dirty="0" err="1"/>
              <a:t>kantilainen</a:t>
            </a:r>
            <a:r>
              <a:rPr lang="en-GB" dirty="0"/>
              <a:t> </a:t>
            </a:r>
            <a:r>
              <a:rPr lang="en-GB" dirty="0" err="1"/>
              <a:t>tehtävänasettelu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b="1" dirty="0"/>
              <a:t>John Dewey</a:t>
            </a:r>
            <a:r>
              <a:rPr lang="en-GB" dirty="0"/>
              <a:t>, </a:t>
            </a:r>
            <a:r>
              <a:rPr lang="en-GB" i="1" dirty="0"/>
              <a:t>A Common Faith</a:t>
            </a:r>
            <a:r>
              <a:rPr lang="en-GB" dirty="0"/>
              <a:t> (1934): </a:t>
            </a:r>
            <a:r>
              <a:rPr lang="en-GB" dirty="0" err="1"/>
              <a:t>dogmaattisen</a:t>
            </a:r>
            <a:r>
              <a:rPr lang="en-GB" dirty="0"/>
              <a:t>, </a:t>
            </a:r>
            <a:r>
              <a:rPr lang="en-GB" dirty="0" err="1"/>
              <a:t>supernaturalistisen</a:t>
            </a:r>
            <a:r>
              <a:rPr lang="en-GB" dirty="0"/>
              <a:t> </a:t>
            </a:r>
            <a:r>
              <a:rPr lang="en-GB" dirty="0" err="1"/>
              <a:t>uskonnon</a:t>
            </a:r>
            <a:r>
              <a:rPr lang="en-GB" dirty="0"/>
              <a:t> </a:t>
            </a:r>
            <a:r>
              <a:rPr lang="en-GB" dirty="0" err="1"/>
              <a:t>kritiikki</a:t>
            </a:r>
            <a:r>
              <a:rPr lang="en-GB" dirty="0"/>
              <a:t> vs. “</a:t>
            </a:r>
            <a:r>
              <a:rPr lang="en-GB" dirty="0" err="1"/>
              <a:t>uskonnollisuus</a:t>
            </a:r>
            <a:r>
              <a:rPr lang="en-GB" dirty="0"/>
              <a:t>” </a:t>
            </a:r>
            <a:r>
              <a:rPr lang="en-GB" dirty="0" err="1"/>
              <a:t>kokemuksessa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Phillips </a:t>
            </a:r>
            <a:r>
              <a:rPr lang="en-GB" dirty="0" err="1"/>
              <a:t>ym</a:t>
            </a:r>
            <a:r>
              <a:rPr lang="en-GB" dirty="0"/>
              <a:t>. </a:t>
            </a:r>
            <a:r>
              <a:rPr lang="en-GB" dirty="0" err="1"/>
              <a:t>wittgensteinilaiset</a:t>
            </a:r>
            <a:r>
              <a:rPr lang="en-GB" dirty="0"/>
              <a:t>: </a:t>
            </a:r>
            <a:r>
              <a:rPr lang="en-GB" dirty="0" err="1"/>
              <a:t>uskonnollisen</a:t>
            </a:r>
            <a:r>
              <a:rPr lang="en-GB" dirty="0"/>
              <a:t> </a:t>
            </a:r>
            <a:r>
              <a:rPr lang="en-GB" dirty="0" err="1"/>
              <a:t>kielenkäytön</a:t>
            </a:r>
            <a:r>
              <a:rPr lang="en-GB" dirty="0"/>
              <a:t> “</a:t>
            </a:r>
            <a:r>
              <a:rPr lang="en-GB" dirty="0" err="1"/>
              <a:t>säännöt</a:t>
            </a:r>
            <a:r>
              <a:rPr lang="en-GB" dirty="0"/>
              <a:t>”.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1095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11C7B-0767-69C9-76B2-AF531F0B3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5. </a:t>
            </a:r>
            <a:r>
              <a:rPr lang="en-GB" dirty="0" err="1"/>
              <a:t>Etiikka</a:t>
            </a:r>
            <a:r>
              <a:rPr lang="en-GB" dirty="0"/>
              <a:t> </a:t>
            </a:r>
            <a:r>
              <a:rPr lang="en-GB" dirty="0" err="1"/>
              <a:t>ilman</a:t>
            </a:r>
            <a:r>
              <a:rPr lang="en-GB" dirty="0"/>
              <a:t> </a:t>
            </a:r>
            <a:r>
              <a:rPr lang="en-GB" dirty="0" err="1"/>
              <a:t>uskontoa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35E7-EA66-FEC6-E3E6-D26F1AFB5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Ks. 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Niiniluoto</a:t>
            </a:r>
            <a:r>
              <a:rPr lang="en-GB" dirty="0"/>
              <a:t> 2015, </a:t>
            </a:r>
            <a:r>
              <a:rPr lang="en-GB" dirty="0" err="1"/>
              <a:t>luku</a:t>
            </a:r>
            <a:r>
              <a:rPr lang="en-GB" dirty="0"/>
              <a:t> 16 (</a:t>
            </a:r>
            <a:r>
              <a:rPr lang="en-GB" dirty="0" err="1"/>
              <a:t>arvoista</a:t>
            </a:r>
            <a:r>
              <a:rPr lang="en-GB" dirty="0"/>
              <a:t> </a:t>
            </a:r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dirty="0" err="1"/>
              <a:t>Niiniluoto</a:t>
            </a:r>
            <a:r>
              <a:rPr lang="en-GB" dirty="0"/>
              <a:t> 1994).</a:t>
            </a:r>
          </a:p>
          <a:p>
            <a:r>
              <a:rPr lang="en-GB" b="1" dirty="0" err="1"/>
              <a:t>Naturalismi</a:t>
            </a:r>
            <a:r>
              <a:rPr lang="en-GB" b="1" dirty="0"/>
              <a:t>, </a:t>
            </a:r>
            <a:r>
              <a:rPr lang="en-GB" b="1" dirty="0" err="1"/>
              <a:t>emergentti</a:t>
            </a:r>
            <a:r>
              <a:rPr lang="en-GB" b="1" dirty="0"/>
              <a:t> </a:t>
            </a:r>
            <a:r>
              <a:rPr lang="en-GB" b="1" dirty="0" err="1"/>
              <a:t>materialismi</a:t>
            </a:r>
            <a:r>
              <a:rPr lang="en-GB" dirty="0"/>
              <a:t>: </a:t>
            </a:r>
            <a:r>
              <a:rPr lang="en-GB" dirty="0" err="1"/>
              <a:t>arvot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etiikka</a:t>
            </a:r>
            <a:r>
              <a:rPr lang="en-GB" dirty="0"/>
              <a:t> “</a:t>
            </a:r>
            <a:r>
              <a:rPr lang="en-GB" dirty="0" err="1"/>
              <a:t>tämänpuoleisia</a:t>
            </a:r>
            <a:r>
              <a:rPr lang="en-GB" dirty="0"/>
              <a:t>” </a:t>
            </a:r>
            <a:r>
              <a:rPr lang="en-GB" dirty="0" err="1"/>
              <a:t>inhimillisiä</a:t>
            </a:r>
            <a:r>
              <a:rPr lang="en-GB" dirty="0"/>
              <a:t> </a:t>
            </a:r>
            <a:r>
              <a:rPr lang="en-GB" dirty="0" err="1"/>
              <a:t>luomuksia</a:t>
            </a:r>
            <a:r>
              <a:rPr lang="en-GB" dirty="0"/>
              <a:t> (2015, 163).</a:t>
            </a:r>
          </a:p>
          <a:p>
            <a:pPr lvl="1"/>
            <a:r>
              <a:rPr lang="en-GB" dirty="0" err="1"/>
              <a:t>Evolutionaarinen</a:t>
            </a:r>
            <a:r>
              <a:rPr lang="en-GB" dirty="0"/>
              <a:t> </a:t>
            </a:r>
            <a:r>
              <a:rPr lang="en-GB" dirty="0" err="1"/>
              <a:t>etiikka</a:t>
            </a:r>
            <a:r>
              <a:rPr lang="en-GB" dirty="0"/>
              <a:t>: </a:t>
            </a:r>
            <a:r>
              <a:rPr lang="en-GB" dirty="0" err="1"/>
              <a:t>arvo-objektivismi</a:t>
            </a:r>
            <a:r>
              <a:rPr lang="en-GB" dirty="0"/>
              <a:t>/-</a:t>
            </a:r>
            <a:r>
              <a:rPr lang="en-GB" dirty="0" err="1"/>
              <a:t>realismi</a:t>
            </a:r>
            <a:r>
              <a:rPr lang="en-GB" dirty="0"/>
              <a:t>, </a:t>
            </a:r>
            <a:r>
              <a:rPr lang="en-GB" dirty="0" err="1"/>
              <a:t>arvot</a:t>
            </a:r>
            <a:r>
              <a:rPr lang="en-GB" dirty="0"/>
              <a:t> </a:t>
            </a:r>
            <a:r>
              <a:rPr lang="en-GB" dirty="0" err="1"/>
              <a:t>luonnosta</a:t>
            </a:r>
            <a:r>
              <a:rPr lang="en-GB" dirty="0"/>
              <a:t>.</a:t>
            </a:r>
          </a:p>
          <a:p>
            <a:pPr lvl="1"/>
            <a:r>
              <a:rPr lang="en-GB" b="1" dirty="0"/>
              <a:t>Humanismi</a:t>
            </a:r>
            <a:r>
              <a:rPr lang="en-GB" dirty="0"/>
              <a:t>: </a:t>
            </a:r>
            <a:r>
              <a:rPr lang="en-GB" dirty="0" err="1"/>
              <a:t>arvot</a:t>
            </a:r>
            <a:r>
              <a:rPr lang="en-GB" dirty="0"/>
              <a:t> </a:t>
            </a:r>
            <a:r>
              <a:rPr lang="en-GB" dirty="0" err="1"/>
              <a:t>inhimillisiä</a:t>
            </a:r>
            <a:r>
              <a:rPr lang="en-GB" dirty="0"/>
              <a:t> </a:t>
            </a:r>
            <a:r>
              <a:rPr lang="en-GB" dirty="0" err="1"/>
              <a:t>historiallisia</a:t>
            </a:r>
            <a:r>
              <a:rPr lang="en-GB" dirty="0"/>
              <a:t> </a:t>
            </a:r>
            <a:r>
              <a:rPr lang="en-GB" dirty="0" err="1"/>
              <a:t>kulttuurikonstruktioita</a:t>
            </a:r>
            <a:r>
              <a:rPr lang="en-GB" dirty="0"/>
              <a:t>, </a:t>
            </a:r>
            <a:r>
              <a:rPr lang="en-GB" dirty="0" err="1"/>
              <a:t>maailma</a:t>
            </a:r>
            <a:r>
              <a:rPr lang="en-GB" dirty="0"/>
              <a:t> 3:n </a:t>
            </a:r>
            <a:r>
              <a:rPr lang="en-GB" dirty="0" err="1"/>
              <a:t>olioita</a:t>
            </a:r>
            <a:r>
              <a:rPr lang="en-GB" dirty="0"/>
              <a:t> (</a:t>
            </a:r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dirty="0" err="1"/>
              <a:t>Niiniluoto</a:t>
            </a:r>
            <a:r>
              <a:rPr lang="en-GB" dirty="0"/>
              <a:t> 1990).</a:t>
            </a:r>
          </a:p>
          <a:p>
            <a:r>
              <a:rPr lang="en-GB" dirty="0" err="1"/>
              <a:t>Etiikka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edellytä</a:t>
            </a:r>
            <a:r>
              <a:rPr lang="en-GB" dirty="0"/>
              <a:t> </a:t>
            </a:r>
            <a:r>
              <a:rPr lang="en-GB" dirty="0" err="1"/>
              <a:t>uskontoa</a:t>
            </a:r>
            <a:r>
              <a:rPr lang="en-GB" dirty="0"/>
              <a:t>, </a:t>
            </a:r>
            <a:r>
              <a:rPr lang="en-GB" dirty="0" err="1"/>
              <a:t>mutta</a:t>
            </a:r>
            <a:r>
              <a:rPr lang="en-GB" dirty="0"/>
              <a:t> </a:t>
            </a:r>
            <a:r>
              <a:rPr lang="en-GB" dirty="0" err="1"/>
              <a:t>uskontoperäinen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humanistinen</a:t>
            </a:r>
            <a:r>
              <a:rPr lang="en-GB" dirty="0"/>
              <a:t> </a:t>
            </a:r>
            <a:r>
              <a:rPr lang="en-GB" dirty="0" err="1"/>
              <a:t>etiikka</a:t>
            </a:r>
            <a:r>
              <a:rPr lang="en-GB" dirty="0"/>
              <a:t> </a:t>
            </a:r>
            <a:r>
              <a:rPr lang="en-GB" dirty="0" err="1"/>
              <a:t>voivat</a:t>
            </a:r>
            <a:r>
              <a:rPr lang="en-GB" dirty="0"/>
              <a:t> </a:t>
            </a:r>
            <a:r>
              <a:rPr lang="en-GB" dirty="0" err="1"/>
              <a:t>myös</a:t>
            </a:r>
            <a:r>
              <a:rPr lang="en-GB" dirty="0"/>
              <a:t> </a:t>
            </a:r>
            <a:r>
              <a:rPr lang="en-GB" dirty="0" err="1"/>
              <a:t>tehdä</a:t>
            </a:r>
            <a:r>
              <a:rPr lang="en-GB" dirty="0"/>
              <a:t> </a:t>
            </a:r>
            <a:r>
              <a:rPr lang="en-GB" dirty="0" err="1"/>
              <a:t>yhteistyötä</a:t>
            </a:r>
            <a:r>
              <a:rPr lang="en-GB" dirty="0"/>
              <a:t>: </a:t>
            </a:r>
            <a:r>
              <a:rPr lang="en-GB" dirty="0" err="1"/>
              <a:t>ihmisoikeudet</a:t>
            </a:r>
            <a:r>
              <a:rPr lang="en-GB" dirty="0"/>
              <a:t>, </a:t>
            </a:r>
            <a:r>
              <a:rPr lang="en-GB" dirty="0" err="1"/>
              <a:t>solidaarisuus</a:t>
            </a:r>
            <a:r>
              <a:rPr lang="en-GB" dirty="0"/>
              <a:t>, </a:t>
            </a:r>
            <a:r>
              <a:rPr lang="en-GB" dirty="0" err="1"/>
              <a:t>suvaitsevaisuus</a:t>
            </a:r>
            <a:r>
              <a:rPr lang="en-GB" dirty="0"/>
              <a:t>, </a:t>
            </a:r>
            <a:r>
              <a:rPr lang="en-GB" dirty="0" err="1"/>
              <a:t>luonnon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kulttuuriperinteen</a:t>
            </a:r>
            <a:r>
              <a:rPr lang="en-GB" dirty="0"/>
              <a:t> </a:t>
            </a:r>
            <a:r>
              <a:rPr lang="en-GB" dirty="0" err="1"/>
              <a:t>kunnioitus</a:t>
            </a:r>
            <a:r>
              <a:rPr lang="en-GB" dirty="0"/>
              <a:t> </a:t>
            </a:r>
            <a:r>
              <a:rPr lang="en-GB" dirty="0" err="1"/>
              <a:t>jne</a:t>
            </a:r>
            <a:r>
              <a:rPr lang="en-GB" dirty="0"/>
              <a:t>. (2015, 170).</a:t>
            </a:r>
          </a:p>
          <a:p>
            <a:r>
              <a:rPr lang="en-GB" dirty="0" err="1"/>
              <a:t>Arvojen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tosiasioiden</a:t>
            </a:r>
            <a:r>
              <a:rPr lang="en-GB" dirty="0"/>
              <a:t> </a:t>
            </a:r>
            <a:r>
              <a:rPr lang="en-GB" dirty="0" err="1"/>
              <a:t>suhde</a:t>
            </a:r>
            <a:r>
              <a:rPr lang="en-GB" dirty="0"/>
              <a:t>? </a:t>
            </a:r>
            <a:r>
              <a:rPr lang="en-GB" dirty="0" err="1"/>
              <a:t>Niiniluoto</a:t>
            </a:r>
            <a:r>
              <a:rPr lang="en-GB" dirty="0"/>
              <a:t> vs. </a:t>
            </a:r>
            <a:r>
              <a:rPr lang="en-GB" dirty="0" err="1"/>
              <a:t>pragmatistit</a:t>
            </a:r>
            <a:r>
              <a:rPr lang="en-GB" dirty="0"/>
              <a:t> </a:t>
            </a:r>
            <a:r>
              <a:rPr lang="en-GB" dirty="0" err="1"/>
              <a:t>jälleen</a:t>
            </a:r>
            <a:r>
              <a:rPr lang="en-GB" dirty="0"/>
              <a:t>…</a:t>
            </a:r>
          </a:p>
          <a:p>
            <a:pPr lvl="1"/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Deweyn</a:t>
            </a:r>
            <a:r>
              <a:rPr lang="en-GB" dirty="0"/>
              <a:t> </a:t>
            </a:r>
            <a:r>
              <a:rPr lang="en-GB" dirty="0" err="1"/>
              <a:t>naturalistinen</a:t>
            </a:r>
            <a:r>
              <a:rPr lang="en-GB" dirty="0"/>
              <a:t> </a:t>
            </a:r>
            <a:r>
              <a:rPr lang="en-GB" dirty="0" err="1"/>
              <a:t>pragmatismi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hyväksy</a:t>
            </a:r>
            <a:r>
              <a:rPr lang="en-GB" dirty="0"/>
              <a:t> </a:t>
            </a:r>
            <a:r>
              <a:rPr lang="en-GB" dirty="0" err="1"/>
              <a:t>tätä</a:t>
            </a:r>
            <a:r>
              <a:rPr lang="en-GB" dirty="0"/>
              <a:t> </a:t>
            </a:r>
            <a:r>
              <a:rPr lang="en-GB" dirty="0" err="1"/>
              <a:t>dikotomiaa</a:t>
            </a:r>
            <a:r>
              <a:rPr lang="en-GB" dirty="0"/>
              <a:t> (</a:t>
            </a:r>
            <a:r>
              <a:rPr lang="en-GB" dirty="0" err="1"/>
              <a:t>eikä</a:t>
            </a:r>
            <a:r>
              <a:rPr lang="en-GB" dirty="0"/>
              <a:t> </a:t>
            </a:r>
            <a:r>
              <a:rPr lang="en-GB" dirty="0" err="1"/>
              <a:t>vahvaa</a:t>
            </a:r>
            <a:r>
              <a:rPr lang="en-GB" dirty="0"/>
              <a:t> </a:t>
            </a:r>
            <a:r>
              <a:rPr lang="en-GB" dirty="0" err="1"/>
              <a:t>realismia</a:t>
            </a:r>
            <a:r>
              <a:rPr lang="en-GB" dirty="0"/>
              <a:t>) -&gt; </a:t>
            </a:r>
            <a:r>
              <a:rPr lang="en-GB" dirty="0" err="1"/>
              <a:t>siksi</a:t>
            </a:r>
            <a:r>
              <a:rPr lang="en-GB" dirty="0"/>
              <a:t> </a:t>
            </a:r>
            <a:r>
              <a:rPr lang="en-GB" dirty="0" err="1"/>
              <a:t>myös</a:t>
            </a:r>
            <a:r>
              <a:rPr lang="en-GB" dirty="0"/>
              <a:t> </a:t>
            </a:r>
            <a:r>
              <a:rPr lang="en-GB" dirty="0" err="1"/>
              <a:t>Deweyn</a:t>
            </a:r>
            <a:r>
              <a:rPr lang="en-GB" dirty="0"/>
              <a:t> </a:t>
            </a:r>
            <a:r>
              <a:rPr lang="en-GB" dirty="0" err="1"/>
              <a:t>naturalistinen</a:t>
            </a:r>
            <a:r>
              <a:rPr lang="en-GB" dirty="0"/>
              <a:t> </a:t>
            </a:r>
            <a:r>
              <a:rPr lang="en-GB" dirty="0" err="1"/>
              <a:t>uskontokritiikki</a:t>
            </a:r>
            <a:r>
              <a:rPr lang="en-GB" dirty="0"/>
              <a:t> </a:t>
            </a:r>
            <a:r>
              <a:rPr lang="en-GB" dirty="0" err="1"/>
              <a:t>poikkeaa</a:t>
            </a:r>
            <a:r>
              <a:rPr lang="en-GB" dirty="0"/>
              <a:t> </a:t>
            </a:r>
            <a:r>
              <a:rPr lang="en-GB" dirty="0" err="1"/>
              <a:t>merkittävästi</a:t>
            </a:r>
            <a:r>
              <a:rPr lang="en-GB" dirty="0"/>
              <a:t> </a:t>
            </a:r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dirty="0" err="1"/>
              <a:t>ateismista</a:t>
            </a:r>
            <a:r>
              <a:rPr lang="en-GB" dirty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428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4142E-2D25-51F6-7435-08D46EA7F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6. </a:t>
            </a:r>
            <a:r>
              <a:rPr lang="en-GB" dirty="0" err="1"/>
              <a:t>Niiniluoto</a:t>
            </a:r>
            <a:r>
              <a:rPr lang="en-GB" dirty="0"/>
              <a:t> </a:t>
            </a:r>
            <a:r>
              <a:rPr lang="en-GB" dirty="0" err="1"/>
              <a:t>teologian</a:t>
            </a:r>
            <a:r>
              <a:rPr lang="en-GB" dirty="0"/>
              <a:t> </a:t>
            </a:r>
            <a:r>
              <a:rPr lang="en-GB" dirty="0" err="1"/>
              <a:t>puolustajana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65ED0-B474-88F6-9EE2-5B503AA54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/>
              <a:t>HY:n</a:t>
            </a:r>
            <a:r>
              <a:rPr lang="en-GB" dirty="0"/>
              <a:t> </a:t>
            </a:r>
            <a:r>
              <a:rPr lang="en-GB" dirty="0" err="1"/>
              <a:t>rehtorina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kanslerina</a:t>
            </a:r>
            <a:r>
              <a:rPr lang="en-GB" dirty="0"/>
              <a:t> </a:t>
            </a:r>
            <a:r>
              <a:rPr lang="en-GB" dirty="0" err="1"/>
              <a:t>Niiniluoto</a:t>
            </a:r>
            <a:r>
              <a:rPr lang="en-GB" dirty="0"/>
              <a:t> </a:t>
            </a:r>
            <a:r>
              <a:rPr lang="en-GB" dirty="0" err="1"/>
              <a:t>puolusti</a:t>
            </a:r>
            <a:r>
              <a:rPr lang="en-GB" dirty="0"/>
              <a:t> </a:t>
            </a:r>
            <a:r>
              <a:rPr lang="en-GB" dirty="0" err="1"/>
              <a:t>johdonmukaisesti</a:t>
            </a:r>
            <a:r>
              <a:rPr lang="en-GB" dirty="0"/>
              <a:t> </a:t>
            </a:r>
            <a:r>
              <a:rPr lang="en-GB" dirty="0" err="1"/>
              <a:t>teologisen</a:t>
            </a:r>
            <a:r>
              <a:rPr lang="en-GB" dirty="0"/>
              <a:t> </a:t>
            </a:r>
            <a:r>
              <a:rPr lang="en-GB" dirty="0" err="1"/>
              <a:t>tiedekunnan</a:t>
            </a:r>
            <a:r>
              <a:rPr lang="en-GB" dirty="0"/>
              <a:t> </a:t>
            </a:r>
            <a:r>
              <a:rPr lang="en-GB" dirty="0" err="1"/>
              <a:t>asemaa</a:t>
            </a:r>
            <a:r>
              <a:rPr lang="en-GB" dirty="0"/>
              <a:t> </a:t>
            </a:r>
            <a:r>
              <a:rPr lang="en-GB" dirty="0" err="1"/>
              <a:t>tiedeyliopistossa</a:t>
            </a:r>
            <a:r>
              <a:rPr lang="en-GB" dirty="0"/>
              <a:t>.</a:t>
            </a:r>
          </a:p>
          <a:p>
            <a:pPr lvl="1"/>
            <a:r>
              <a:rPr lang="en-GB" b="1" dirty="0" err="1"/>
              <a:t>Teologian</a:t>
            </a:r>
            <a:r>
              <a:rPr lang="en-GB" b="1" dirty="0"/>
              <a:t> </a:t>
            </a:r>
            <a:r>
              <a:rPr lang="en-GB" b="1" dirty="0" err="1"/>
              <a:t>tieteellisyydestä</a:t>
            </a:r>
            <a:r>
              <a:rPr lang="en-GB" dirty="0"/>
              <a:t>: </a:t>
            </a:r>
            <a:r>
              <a:rPr lang="en-GB" dirty="0" err="1"/>
              <a:t>ks</a:t>
            </a:r>
            <a:r>
              <a:rPr lang="en-GB" dirty="0"/>
              <a:t>. </a:t>
            </a:r>
            <a:r>
              <a:rPr lang="en-GB" dirty="0" err="1"/>
              <a:t>Niiniluoto</a:t>
            </a:r>
            <a:r>
              <a:rPr lang="en-GB" dirty="0"/>
              <a:t> 2003a, </a:t>
            </a:r>
            <a:r>
              <a:rPr lang="en-GB" dirty="0" err="1"/>
              <a:t>luku</a:t>
            </a:r>
            <a:r>
              <a:rPr lang="en-GB" dirty="0"/>
              <a:t> 13.</a:t>
            </a:r>
          </a:p>
          <a:p>
            <a:r>
              <a:rPr lang="en-GB" dirty="0" err="1"/>
              <a:t>Teologi</a:t>
            </a:r>
            <a:r>
              <a:rPr lang="en-GB" dirty="0"/>
              <a:t> “</a:t>
            </a:r>
            <a:r>
              <a:rPr lang="en-GB" dirty="0" err="1"/>
              <a:t>tutkii</a:t>
            </a:r>
            <a:r>
              <a:rPr lang="en-GB" dirty="0"/>
              <a:t> </a:t>
            </a:r>
            <a:r>
              <a:rPr lang="en-GB" dirty="0" err="1"/>
              <a:t>omaa</a:t>
            </a:r>
            <a:r>
              <a:rPr lang="en-GB" dirty="0"/>
              <a:t> </a:t>
            </a:r>
            <a:r>
              <a:rPr lang="en-GB" dirty="0" err="1"/>
              <a:t>uskontoaan</a:t>
            </a:r>
            <a:r>
              <a:rPr lang="en-GB" dirty="0"/>
              <a:t>” </a:t>
            </a:r>
            <a:r>
              <a:rPr lang="en-GB" dirty="0" err="1"/>
              <a:t>sisäisestä</a:t>
            </a:r>
            <a:r>
              <a:rPr lang="en-GB" dirty="0"/>
              <a:t> </a:t>
            </a:r>
            <a:r>
              <a:rPr lang="en-GB" dirty="0" err="1"/>
              <a:t>näkökulmasta</a:t>
            </a:r>
            <a:r>
              <a:rPr lang="en-GB" dirty="0"/>
              <a:t> – vs. </a:t>
            </a:r>
            <a:r>
              <a:rPr lang="en-GB" dirty="0" err="1"/>
              <a:t>uskontotieteilijän</a:t>
            </a:r>
            <a:r>
              <a:rPr lang="en-GB" dirty="0"/>
              <a:t> </a:t>
            </a:r>
            <a:r>
              <a:rPr lang="en-GB" dirty="0" err="1"/>
              <a:t>ulkoinen</a:t>
            </a:r>
            <a:r>
              <a:rPr lang="en-GB" dirty="0"/>
              <a:t> </a:t>
            </a:r>
            <a:r>
              <a:rPr lang="en-GB" dirty="0" err="1"/>
              <a:t>näkökulma</a:t>
            </a:r>
            <a:r>
              <a:rPr lang="en-GB" dirty="0"/>
              <a:t> (2003a, 156) – </a:t>
            </a:r>
            <a:r>
              <a:rPr lang="en-GB" dirty="0" err="1"/>
              <a:t>mutta</a:t>
            </a:r>
            <a:r>
              <a:rPr lang="en-GB" dirty="0"/>
              <a:t> </a:t>
            </a:r>
            <a:r>
              <a:rPr lang="en-GB" dirty="0" err="1"/>
              <a:t>tämä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ole </a:t>
            </a:r>
            <a:r>
              <a:rPr lang="en-GB" dirty="0" err="1"/>
              <a:t>ongelma</a:t>
            </a:r>
            <a:r>
              <a:rPr lang="en-GB" dirty="0"/>
              <a:t> </a:t>
            </a:r>
            <a:r>
              <a:rPr lang="en-GB" dirty="0" err="1"/>
              <a:t>teologian</a:t>
            </a:r>
            <a:r>
              <a:rPr lang="en-GB" dirty="0"/>
              <a:t> </a:t>
            </a:r>
            <a:r>
              <a:rPr lang="en-GB" dirty="0" err="1"/>
              <a:t>tieteellisyydelle</a:t>
            </a:r>
            <a:r>
              <a:rPr lang="en-GB" dirty="0"/>
              <a:t>, </a:t>
            </a:r>
            <a:r>
              <a:rPr lang="en-GB" dirty="0" err="1"/>
              <a:t>jos</a:t>
            </a:r>
            <a:r>
              <a:rPr lang="en-GB" dirty="0"/>
              <a:t> </a:t>
            </a:r>
            <a:r>
              <a:rPr lang="en-GB" dirty="0" err="1"/>
              <a:t>uskonnollinen</a:t>
            </a:r>
            <a:r>
              <a:rPr lang="en-GB" dirty="0"/>
              <a:t> </a:t>
            </a:r>
            <a:r>
              <a:rPr lang="en-GB" dirty="0" err="1"/>
              <a:t>sitoumus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vaikuta</a:t>
            </a:r>
            <a:r>
              <a:rPr lang="en-GB" dirty="0"/>
              <a:t> </a:t>
            </a:r>
            <a:r>
              <a:rPr lang="en-GB" dirty="0" err="1"/>
              <a:t>tutkimukseen</a:t>
            </a:r>
            <a:r>
              <a:rPr lang="en-GB" dirty="0"/>
              <a:t> (</a:t>
            </a:r>
            <a:r>
              <a:rPr lang="en-GB" dirty="0" err="1"/>
              <a:t>eli</a:t>
            </a:r>
            <a:r>
              <a:rPr lang="en-GB" dirty="0"/>
              <a:t> </a:t>
            </a:r>
            <a:r>
              <a:rPr lang="en-GB" dirty="0" err="1"/>
              <a:t>tutkimus</a:t>
            </a:r>
            <a:r>
              <a:rPr lang="en-GB" dirty="0"/>
              <a:t> </a:t>
            </a:r>
            <a:r>
              <a:rPr lang="en-GB" dirty="0" err="1"/>
              <a:t>pysyy</a:t>
            </a:r>
            <a:r>
              <a:rPr lang="en-GB" dirty="0"/>
              <a:t> </a:t>
            </a:r>
            <a:r>
              <a:rPr lang="en-GB" dirty="0" err="1"/>
              <a:t>tunnustuksettomana</a:t>
            </a:r>
            <a:r>
              <a:rPr lang="en-GB" dirty="0"/>
              <a:t>).</a:t>
            </a:r>
          </a:p>
          <a:p>
            <a:pPr lvl="1"/>
            <a:r>
              <a:rPr lang="en-GB" dirty="0" err="1"/>
              <a:t>Teologia</a:t>
            </a:r>
            <a:r>
              <a:rPr lang="en-GB" dirty="0"/>
              <a:t> </a:t>
            </a:r>
            <a:r>
              <a:rPr lang="en-GB" dirty="0" err="1"/>
              <a:t>näin</a:t>
            </a:r>
            <a:r>
              <a:rPr lang="en-GB" dirty="0"/>
              <a:t> </a:t>
            </a:r>
            <a:r>
              <a:rPr lang="en-GB" dirty="0" err="1"/>
              <a:t>ymmärrettynä</a:t>
            </a:r>
            <a:r>
              <a:rPr lang="en-GB" dirty="0"/>
              <a:t> “</a:t>
            </a:r>
            <a:r>
              <a:rPr lang="en-GB" dirty="0" err="1"/>
              <a:t>nähtävissä</a:t>
            </a:r>
            <a:r>
              <a:rPr lang="en-GB" dirty="0"/>
              <a:t> </a:t>
            </a:r>
            <a:r>
              <a:rPr lang="en-GB" dirty="0" err="1"/>
              <a:t>osaksi</a:t>
            </a:r>
            <a:r>
              <a:rPr lang="en-GB" dirty="0"/>
              <a:t> </a:t>
            </a:r>
            <a:r>
              <a:rPr lang="en-GB" dirty="0" err="1"/>
              <a:t>ihmistieteellistä</a:t>
            </a:r>
            <a:r>
              <a:rPr lang="en-GB" dirty="0"/>
              <a:t> </a:t>
            </a:r>
            <a:r>
              <a:rPr lang="en-GB" dirty="0" err="1"/>
              <a:t>humanioraa</a:t>
            </a:r>
            <a:r>
              <a:rPr lang="en-GB" dirty="0"/>
              <a:t>, </a:t>
            </a:r>
            <a:r>
              <a:rPr lang="en-GB" dirty="0" err="1"/>
              <a:t>ihmisen</a:t>
            </a:r>
            <a:r>
              <a:rPr lang="en-GB" dirty="0"/>
              <a:t> </a:t>
            </a:r>
            <a:r>
              <a:rPr lang="en-GB" dirty="0" err="1"/>
              <a:t>luomien</a:t>
            </a:r>
            <a:r>
              <a:rPr lang="en-GB" dirty="0"/>
              <a:t> </a:t>
            </a:r>
            <a:r>
              <a:rPr lang="en-GB" dirty="0" err="1"/>
              <a:t>oppien</a:t>
            </a:r>
            <a:r>
              <a:rPr lang="en-GB" dirty="0"/>
              <a:t> </a:t>
            </a:r>
            <a:r>
              <a:rPr lang="en-GB" dirty="0" err="1"/>
              <a:t>eksplikoimista</a:t>
            </a:r>
            <a:r>
              <a:rPr lang="en-GB" dirty="0"/>
              <a:t>, </a:t>
            </a:r>
            <a:r>
              <a:rPr lang="en-GB" dirty="0" err="1"/>
              <a:t>tulkitsemista</a:t>
            </a:r>
            <a:r>
              <a:rPr lang="en-GB" dirty="0"/>
              <a:t>, </a:t>
            </a:r>
            <a:r>
              <a:rPr lang="en-GB" dirty="0" err="1"/>
              <a:t>artikulointia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soveltamista</a:t>
            </a:r>
            <a:r>
              <a:rPr lang="en-GB" dirty="0"/>
              <a:t>” (2003a, 157).</a:t>
            </a:r>
          </a:p>
          <a:p>
            <a:pPr lvl="1"/>
            <a:r>
              <a:rPr lang="en-GB" dirty="0" err="1"/>
              <a:t>Teologia</a:t>
            </a:r>
            <a:r>
              <a:rPr lang="en-GB" dirty="0"/>
              <a:t> “on </a:t>
            </a:r>
            <a:r>
              <a:rPr lang="en-GB" dirty="0" err="1"/>
              <a:t>tiedettä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nimenomaan</a:t>
            </a:r>
            <a:r>
              <a:rPr lang="en-GB" dirty="0"/>
              <a:t> </a:t>
            </a:r>
            <a:r>
              <a:rPr lang="en-GB" dirty="0" err="1"/>
              <a:t>ihmistiedettä</a:t>
            </a:r>
            <a:r>
              <a:rPr lang="en-GB" dirty="0"/>
              <a:t> </a:t>
            </a:r>
            <a:r>
              <a:rPr lang="en-GB" dirty="0" err="1"/>
              <a:t>silloin</a:t>
            </a:r>
            <a:r>
              <a:rPr lang="en-GB" dirty="0"/>
              <a:t>, </a:t>
            </a:r>
            <a:r>
              <a:rPr lang="en-GB" dirty="0" err="1"/>
              <a:t>kun</a:t>
            </a:r>
            <a:r>
              <a:rPr lang="en-GB" dirty="0"/>
              <a:t> se </a:t>
            </a:r>
            <a:r>
              <a:rPr lang="en-GB" dirty="0" err="1"/>
              <a:t>ymmärtää</a:t>
            </a:r>
            <a:r>
              <a:rPr lang="en-GB" dirty="0"/>
              <a:t> </a:t>
            </a:r>
            <a:r>
              <a:rPr lang="en-GB" dirty="0" err="1"/>
              <a:t>tutkimuskohteekseen</a:t>
            </a:r>
            <a:r>
              <a:rPr lang="en-GB" dirty="0"/>
              <a:t> </a:t>
            </a:r>
            <a:r>
              <a:rPr lang="en-GB" dirty="0" err="1"/>
              <a:t>ihmisen</a:t>
            </a:r>
            <a:r>
              <a:rPr lang="en-GB" dirty="0"/>
              <a:t>, </a:t>
            </a:r>
            <a:r>
              <a:rPr lang="en-GB" dirty="0" err="1"/>
              <a:t>ihmisen</a:t>
            </a:r>
            <a:r>
              <a:rPr lang="en-GB" dirty="0"/>
              <a:t> </a:t>
            </a:r>
            <a:r>
              <a:rPr lang="en-GB" dirty="0" err="1"/>
              <a:t>luomat</a:t>
            </a:r>
            <a:r>
              <a:rPr lang="en-GB" dirty="0"/>
              <a:t> </a:t>
            </a:r>
            <a:r>
              <a:rPr lang="en-GB" dirty="0" err="1"/>
              <a:t>kulttuuri-ilmiöt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ihmisen</a:t>
            </a:r>
            <a:r>
              <a:rPr lang="en-GB" dirty="0"/>
              <a:t> </a:t>
            </a:r>
            <a:r>
              <a:rPr lang="en-GB" dirty="0" err="1"/>
              <a:t>käytännöt</a:t>
            </a:r>
            <a:r>
              <a:rPr lang="en-GB" dirty="0"/>
              <a:t>. </a:t>
            </a:r>
            <a:r>
              <a:rPr lang="en-GB" dirty="0" err="1"/>
              <a:t>Tällöin</a:t>
            </a:r>
            <a:r>
              <a:rPr lang="en-GB" dirty="0"/>
              <a:t> </a:t>
            </a:r>
            <a:r>
              <a:rPr lang="en-GB" dirty="0" err="1"/>
              <a:t>sen</a:t>
            </a:r>
            <a:r>
              <a:rPr lang="en-GB" dirty="0"/>
              <a:t> </a:t>
            </a:r>
            <a:r>
              <a:rPr lang="en-GB" dirty="0" err="1"/>
              <a:t>tieteellisyyttä</a:t>
            </a:r>
            <a:r>
              <a:rPr lang="en-GB" dirty="0"/>
              <a:t> </a:t>
            </a:r>
            <a:r>
              <a:rPr lang="en-GB" dirty="0" err="1"/>
              <a:t>koskevat</a:t>
            </a:r>
            <a:r>
              <a:rPr lang="en-GB" dirty="0"/>
              <a:t> </a:t>
            </a:r>
            <a:r>
              <a:rPr lang="en-GB" dirty="0" err="1"/>
              <a:t>kaikki</a:t>
            </a:r>
            <a:r>
              <a:rPr lang="en-GB" dirty="0"/>
              <a:t> </a:t>
            </a:r>
            <a:r>
              <a:rPr lang="en-GB" dirty="0" err="1"/>
              <a:t>samat</a:t>
            </a:r>
            <a:r>
              <a:rPr lang="en-GB" dirty="0"/>
              <a:t> </a:t>
            </a:r>
            <a:r>
              <a:rPr lang="en-GB" dirty="0" err="1"/>
              <a:t>ehdot</a:t>
            </a:r>
            <a:r>
              <a:rPr lang="en-GB" dirty="0"/>
              <a:t> </a:t>
            </a:r>
            <a:r>
              <a:rPr lang="en-GB" dirty="0" err="1"/>
              <a:t>kuin</a:t>
            </a:r>
            <a:r>
              <a:rPr lang="en-GB" dirty="0"/>
              <a:t> </a:t>
            </a:r>
            <a:r>
              <a:rPr lang="en-GB" dirty="0" err="1"/>
              <a:t>muutakin</a:t>
            </a:r>
            <a:r>
              <a:rPr lang="en-GB" dirty="0"/>
              <a:t> </a:t>
            </a:r>
            <a:r>
              <a:rPr lang="en-GB" dirty="0" err="1"/>
              <a:t>ihmis</a:t>
            </a:r>
            <a:r>
              <a:rPr lang="en-GB" dirty="0"/>
              <a:t>-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kulttuuritiedettä</a:t>
            </a:r>
            <a:r>
              <a:rPr lang="en-GB" dirty="0"/>
              <a:t>.” (2003a, 160)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2951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F7240-596D-0991-DE14-994270351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Niiniluoto</a:t>
            </a:r>
            <a:r>
              <a:rPr lang="en-GB" dirty="0"/>
              <a:t> </a:t>
            </a:r>
            <a:r>
              <a:rPr lang="en-GB" dirty="0" err="1"/>
              <a:t>teologian</a:t>
            </a:r>
            <a:r>
              <a:rPr lang="en-GB" dirty="0"/>
              <a:t> </a:t>
            </a:r>
            <a:r>
              <a:rPr lang="en-GB" dirty="0" err="1"/>
              <a:t>puolustajana</a:t>
            </a:r>
            <a:r>
              <a:rPr lang="en-GB" dirty="0"/>
              <a:t> (</a:t>
            </a:r>
            <a:r>
              <a:rPr lang="en-GB" dirty="0" err="1"/>
              <a:t>jatkoa</a:t>
            </a:r>
            <a:r>
              <a:rPr lang="en-GB" dirty="0"/>
              <a:t>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AE3DC-8D96-6658-36B9-6C270902D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Tällöin</a:t>
            </a:r>
            <a:r>
              <a:rPr lang="en-GB" dirty="0"/>
              <a:t> </a:t>
            </a:r>
            <a:r>
              <a:rPr lang="en-GB" dirty="0" err="1"/>
              <a:t>voidaan</a:t>
            </a:r>
            <a:r>
              <a:rPr lang="en-GB" dirty="0"/>
              <a:t> </a:t>
            </a:r>
            <a:r>
              <a:rPr lang="en-GB" dirty="0" err="1"/>
              <a:t>jopa</a:t>
            </a:r>
            <a:r>
              <a:rPr lang="en-GB" dirty="0"/>
              <a:t> </a:t>
            </a:r>
            <a:r>
              <a:rPr lang="en-GB" dirty="0" err="1"/>
              <a:t>puolustaa</a:t>
            </a:r>
            <a:r>
              <a:rPr lang="en-GB" dirty="0"/>
              <a:t> </a:t>
            </a:r>
            <a:r>
              <a:rPr lang="en-GB" dirty="0" err="1"/>
              <a:t>kriittistä</a:t>
            </a:r>
            <a:r>
              <a:rPr lang="en-GB" dirty="0"/>
              <a:t> </a:t>
            </a:r>
            <a:r>
              <a:rPr lang="en-GB" dirty="0" err="1"/>
              <a:t>tieteellistä</a:t>
            </a:r>
            <a:r>
              <a:rPr lang="en-GB" dirty="0"/>
              <a:t> </a:t>
            </a:r>
            <a:r>
              <a:rPr lang="en-GB" dirty="0" err="1"/>
              <a:t>realismia</a:t>
            </a:r>
            <a:r>
              <a:rPr lang="en-GB" dirty="0"/>
              <a:t> </a:t>
            </a:r>
            <a:r>
              <a:rPr lang="en-GB" dirty="0" err="1"/>
              <a:t>teologian</a:t>
            </a:r>
            <a:r>
              <a:rPr lang="en-GB" dirty="0"/>
              <a:t> </a:t>
            </a:r>
            <a:r>
              <a:rPr lang="en-GB" dirty="0" err="1"/>
              <a:t>suhteen</a:t>
            </a:r>
            <a:r>
              <a:rPr lang="en-GB" dirty="0"/>
              <a:t> </a:t>
            </a:r>
            <a:r>
              <a:rPr lang="en-GB" dirty="0" err="1"/>
              <a:t>periaatteessa</a:t>
            </a:r>
            <a:r>
              <a:rPr lang="en-GB" dirty="0"/>
              <a:t> </a:t>
            </a:r>
            <a:r>
              <a:rPr lang="en-GB" dirty="0" err="1"/>
              <a:t>samassa</a:t>
            </a:r>
            <a:r>
              <a:rPr lang="en-GB" dirty="0"/>
              <a:t> </a:t>
            </a:r>
            <a:r>
              <a:rPr lang="en-GB" dirty="0" err="1"/>
              <a:t>mielessä</a:t>
            </a:r>
            <a:r>
              <a:rPr lang="en-GB" dirty="0"/>
              <a:t> </a:t>
            </a:r>
            <a:r>
              <a:rPr lang="en-GB" dirty="0" err="1"/>
              <a:t>kuin</a:t>
            </a:r>
            <a:r>
              <a:rPr lang="en-GB" dirty="0"/>
              <a:t> </a:t>
            </a:r>
            <a:r>
              <a:rPr lang="en-GB" dirty="0" err="1"/>
              <a:t>minkä</a:t>
            </a:r>
            <a:r>
              <a:rPr lang="en-GB" dirty="0"/>
              <a:t> </a:t>
            </a:r>
            <a:r>
              <a:rPr lang="en-GB" dirty="0" err="1"/>
              <a:t>tahansa</a:t>
            </a:r>
            <a:r>
              <a:rPr lang="en-GB" dirty="0"/>
              <a:t> </a:t>
            </a:r>
            <a:r>
              <a:rPr lang="en-GB" dirty="0" err="1"/>
              <a:t>humanististen</a:t>
            </a:r>
            <a:r>
              <a:rPr lang="en-GB" dirty="0"/>
              <a:t> </a:t>
            </a:r>
            <a:r>
              <a:rPr lang="en-GB" dirty="0" err="1"/>
              <a:t>tieteiden</a:t>
            </a:r>
            <a:r>
              <a:rPr lang="en-GB" dirty="0"/>
              <a:t> </a:t>
            </a:r>
            <a:r>
              <a:rPr lang="en-GB" dirty="0" err="1"/>
              <a:t>suhteen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Teologian</a:t>
            </a:r>
            <a:r>
              <a:rPr lang="en-GB" dirty="0"/>
              <a:t> </a:t>
            </a:r>
            <a:r>
              <a:rPr lang="en-GB" dirty="0" err="1"/>
              <a:t>tutkimustulokset</a:t>
            </a:r>
            <a:r>
              <a:rPr lang="en-GB" dirty="0"/>
              <a:t> </a:t>
            </a:r>
            <a:r>
              <a:rPr lang="en-GB" dirty="0" err="1"/>
              <a:t>kuuluvat</a:t>
            </a:r>
            <a:r>
              <a:rPr lang="en-GB" dirty="0"/>
              <a:t> </a:t>
            </a:r>
            <a:r>
              <a:rPr lang="en-GB" dirty="0" err="1"/>
              <a:t>tieteelliseen</a:t>
            </a:r>
            <a:r>
              <a:rPr lang="en-GB" dirty="0"/>
              <a:t> </a:t>
            </a:r>
            <a:r>
              <a:rPr lang="en-GB" dirty="0" err="1"/>
              <a:t>maailmankuvaan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Teologiaa</a:t>
            </a:r>
            <a:r>
              <a:rPr lang="en-GB" dirty="0"/>
              <a:t> </a:t>
            </a:r>
            <a:r>
              <a:rPr lang="en-GB" dirty="0" err="1"/>
              <a:t>voidaan</a:t>
            </a:r>
            <a:r>
              <a:rPr lang="en-GB" dirty="0"/>
              <a:t> </a:t>
            </a:r>
            <a:r>
              <a:rPr lang="en-GB" dirty="0" err="1"/>
              <a:t>harjoittaa</a:t>
            </a:r>
            <a:r>
              <a:rPr lang="en-GB" dirty="0"/>
              <a:t> </a:t>
            </a:r>
            <a:r>
              <a:rPr lang="en-GB" dirty="0" err="1"/>
              <a:t>tieteellisen</a:t>
            </a:r>
            <a:r>
              <a:rPr lang="en-GB" dirty="0"/>
              <a:t> </a:t>
            </a:r>
            <a:r>
              <a:rPr lang="en-GB" dirty="0" err="1"/>
              <a:t>maailmankatsomuksen</a:t>
            </a:r>
            <a:r>
              <a:rPr lang="en-GB" dirty="0"/>
              <a:t> </a:t>
            </a:r>
            <a:r>
              <a:rPr lang="en-GB" dirty="0" err="1"/>
              <a:t>hengessä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Mikä</a:t>
            </a:r>
            <a:r>
              <a:rPr lang="en-GB" dirty="0"/>
              <a:t> </a:t>
            </a:r>
            <a:r>
              <a:rPr lang="en-GB" dirty="0" err="1"/>
              <a:t>tarkalleen</a:t>
            </a:r>
            <a:r>
              <a:rPr lang="en-GB" dirty="0"/>
              <a:t> on </a:t>
            </a:r>
            <a:r>
              <a:rPr lang="en-GB" dirty="0" err="1"/>
              <a:t>teologisen</a:t>
            </a:r>
            <a:r>
              <a:rPr lang="en-GB" dirty="0"/>
              <a:t> – tai </a:t>
            </a:r>
            <a:r>
              <a:rPr lang="en-GB" dirty="0" err="1"/>
              <a:t>muun</a:t>
            </a:r>
            <a:r>
              <a:rPr lang="en-GB" dirty="0"/>
              <a:t> </a:t>
            </a:r>
            <a:r>
              <a:rPr lang="en-GB" dirty="0" err="1"/>
              <a:t>humanistisen</a:t>
            </a:r>
            <a:r>
              <a:rPr lang="en-GB" dirty="0"/>
              <a:t> – </a:t>
            </a:r>
            <a:r>
              <a:rPr lang="en-GB" dirty="0" err="1"/>
              <a:t>tutkimuksen</a:t>
            </a:r>
            <a:r>
              <a:rPr lang="en-GB" dirty="0"/>
              <a:t> </a:t>
            </a:r>
            <a:r>
              <a:rPr lang="en-GB" dirty="0" err="1"/>
              <a:t>tutkimuskohde</a:t>
            </a:r>
            <a:r>
              <a:rPr lang="en-GB" dirty="0"/>
              <a:t>/</a:t>
            </a:r>
            <a:r>
              <a:rPr lang="en-GB" dirty="0" err="1"/>
              <a:t>ontologia</a:t>
            </a:r>
            <a:r>
              <a:rPr lang="en-GB" dirty="0"/>
              <a:t> (</a:t>
            </a:r>
            <a:r>
              <a:rPr lang="en-GB" dirty="0" err="1"/>
              <a:t>vrt</a:t>
            </a:r>
            <a:r>
              <a:rPr lang="en-GB" dirty="0"/>
              <a:t>. Pihlström 2022)?</a:t>
            </a:r>
          </a:p>
          <a:p>
            <a:r>
              <a:rPr lang="en-GB" dirty="0" err="1"/>
              <a:t>Sisäinen</a:t>
            </a:r>
            <a:r>
              <a:rPr lang="en-GB" dirty="0"/>
              <a:t> vs. </a:t>
            </a:r>
            <a:r>
              <a:rPr lang="en-GB" dirty="0" err="1"/>
              <a:t>ulkoinen</a:t>
            </a:r>
            <a:r>
              <a:rPr lang="en-GB" dirty="0"/>
              <a:t> -</a:t>
            </a:r>
            <a:r>
              <a:rPr lang="en-GB" dirty="0" err="1"/>
              <a:t>erottelu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ehkä</a:t>
            </a:r>
            <a:r>
              <a:rPr lang="en-GB" dirty="0"/>
              <a:t> (</a:t>
            </a:r>
            <a:r>
              <a:rPr lang="en-GB" dirty="0" err="1"/>
              <a:t>enää</a:t>
            </a:r>
            <a:r>
              <a:rPr lang="en-GB" dirty="0"/>
              <a:t>?) </a:t>
            </a:r>
            <a:r>
              <a:rPr lang="en-GB" dirty="0" err="1"/>
              <a:t>relevantti</a:t>
            </a:r>
            <a:r>
              <a:rPr lang="en-GB" dirty="0"/>
              <a:t>: </a:t>
            </a:r>
            <a:r>
              <a:rPr lang="en-GB" dirty="0" err="1"/>
              <a:t>moni</a:t>
            </a:r>
            <a:r>
              <a:rPr lang="en-GB" dirty="0"/>
              <a:t> </a:t>
            </a:r>
            <a:r>
              <a:rPr lang="en-GB" dirty="0" err="1"/>
              <a:t>teologi</a:t>
            </a:r>
            <a:r>
              <a:rPr lang="en-GB" dirty="0"/>
              <a:t> (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HY:n</a:t>
            </a:r>
            <a:r>
              <a:rPr lang="en-GB" dirty="0"/>
              <a:t> </a:t>
            </a:r>
            <a:r>
              <a:rPr lang="en-GB" dirty="0" err="1"/>
              <a:t>teologisessa</a:t>
            </a:r>
            <a:r>
              <a:rPr lang="en-GB" dirty="0"/>
              <a:t> </a:t>
            </a:r>
            <a:r>
              <a:rPr lang="en-GB" dirty="0" err="1"/>
              <a:t>tdk:ssa</a:t>
            </a:r>
            <a:r>
              <a:rPr lang="en-GB" dirty="0"/>
              <a:t>) </a:t>
            </a:r>
            <a:r>
              <a:rPr lang="en-GB" dirty="0" err="1"/>
              <a:t>ei</a:t>
            </a:r>
            <a:r>
              <a:rPr lang="en-GB" dirty="0"/>
              <a:t> ole </a:t>
            </a:r>
            <a:r>
              <a:rPr lang="en-GB" dirty="0" err="1"/>
              <a:t>uskonnollisesti</a:t>
            </a:r>
            <a:r>
              <a:rPr lang="en-GB" dirty="0"/>
              <a:t> </a:t>
            </a:r>
            <a:r>
              <a:rPr lang="en-GB" dirty="0" err="1"/>
              <a:t>sitoutunut</a:t>
            </a:r>
            <a:r>
              <a:rPr lang="en-GB" dirty="0"/>
              <a:t> </a:t>
            </a:r>
            <a:r>
              <a:rPr lang="en-GB" dirty="0" err="1"/>
              <a:t>eikä</a:t>
            </a:r>
            <a:r>
              <a:rPr lang="en-GB" dirty="0"/>
              <a:t> </a:t>
            </a:r>
            <a:r>
              <a:rPr lang="en-GB" dirty="0" err="1"/>
              <a:t>tutki</a:t>
            </a:r>
            <a:r>
              <a:rPr lang="en-GB" dirty="0"/>
              <a:t> “</a:t>
            </a:r>
            <a:r>
              <a:rPr lang="en-GB" dirty="0" err="1"/>
              <a:t>omaa</a:t>
            </a:r>
            <a:r>
              <a:rPr lang="en-GB" dirty="0"/>
              <a:t> </a:t>
            </a:r>
            <a:r>
              <a:rPr lang="en-GB" dirty="0" err="1"/>
              <a:t>uskontoaan</a:t>
            </a:r>
            <a:r>
              <a:rPr lang="en-GB" dirty="0"/>
              <a:t>”.</a:t>
            </a:r>
          </a:p>
          <a:p>
            <a:pPr lvl="1"/>
            <a:r>
              <a:rPr lang="en-GB" dirty="0"/>
              <a:t>Ero </a:t>
            </a:r>
            <a:r>
              <a:rPr lang="en-GB" dirty="0" err="1"/>
              <a:t>teologian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uskontotieteen</a:t>
            </a:r>
            <a:r>
              <a:rPr lang="en-GB" dirty="0"/>
              <a:t> </a:t>
            </a:r>
            <a:r>
              <a:rPr lang="en-GB" dirty="0" err="1"/>
              <a:t>välillä</a:t>
            </a:r>
            <a:r>
              <a:rPr lang="en-GB" dirty="0"/>
              <a:t> </a:t>
            </a:r>
            <a:r>
              <a:rPr lang="en-GB" dirty="0" err="1"/>
              <a:t>lähinnä</a:t>
            </a:r>
            <a:r>
              <a:rPr lang="en-GB" dirty="0"/>
              <a:t> </a:t>
            </a:r>
            <a:r>
              <a:rPr lang="en-GB" dirty="0" err="1"/>
              <a:t>historiallinen</a:t>
            </a:r>
            <a:r>
              <a:rPr lang="en-GB" dirty="0"/>
              <a:t>, </a:t>
            </a:r>
            <a:r>
              <a:rPr lang="en-GB" dirty="0" err="1"/>
              <a:t>käytännöllinen</a:t>
            </a:r>
            <a:r>
              <a:rPr lang="en-GB" dirty="0"/>
              <a:t>, </a:t>
            </a:r>
            <a:r>
              <a:rPr lang="en-GB" dirty="0" err="1"/>
              <a:t>institutionaalinen</a:t>
            </a:r>
            <a:r>
              <a:rPr lang="en-GB" dirty="0"/>
              <a:t>, </a:t>
            </a:r>
            <a:r>
              <a:rPr lang="en-GB" dirty="0" err="1"/>
              <a:t>työnjaollinen</a:t>
            </a:r>
            <a:r>
              <a:rPr lang="en-GB" dirty="0"/>
              <a:t> –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periaatteellinen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Entä</a:t>
            </a:r>
            <a:r>
              <a:rPr lang="en-GB" dirty="0"/>
              <a:t> </a:t>
            </a:r>
            <a:r>
              <a:rPr lang="en-GB" b="1" dirty="0" err="1"/>
              <a:t>uskonnonfilosofian</a:t>
            </a:r>
            <a:r>
              <a:rPr lang="en-GB" dirty="0"/>
              <a:t> </a:t>
            </a:r>
            <a:r>
              <a:rPr lang="en-GB" dirty="0" err="1"/>
              <a:t>rooli</a:t>
            </a:r>
            <a:r>
              <a:rPr lang="en-GB" dirty="0"/>
              <a:t> </a:t>
            </a:r>
            <a:r>
              <a:rPr lang="en-GB" dirty="0" err="1"/>
              <a:t>osana</a:t>
            </a:r>
            <a:r>
              <a:rPr lang="en-GB" dirty="0"/>
              <a:t> </a:t>
            </a:r>
            <a:r>
              <a:rPr lang="en-GB" dirty="0" err="1"/>
              <a:t>filosofiaa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systemaattista</a:t>
            </a:r>
            <a:r>
              <a:rPr lang="en-GB" dirty="0"/>
              <a:t> </a:t>
            </a:r>
            <a:r>
              <a:rPr lang="en-GB" dirty="0" err="1"/>
              <a:t>teologiaa</a:t>
            </a:r>
            <a:r>
              <a:rPr lang="en-GB" dirty="0"/>
              <a:t>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8353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C189F-5AC5-22AD-18AB-3D71BCD2D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7. </a:t>
            </a:r>
            <a:r>
              <a:rPr lang="en-GB" dirty="0" err="1"/>
              <a:t>Lopuksi</a:t>
            </a:r>
            <a:r>
              <a:rPr lang="en-GB" dirty="0"/>
              <a:t>: </a:t>
            </a:r>
            <a:r>
              <a:rPr lang="en-GB" dirty="0" err="1"/>
              <a:t>havaintoja</a:t>
            </a:r>
            <a:r>
              <a:rPr lang="en-GB" dirty="0"/>
              <a:t>, </a:t>
            </a:r>
            <a:r>
              <a:rPr lang="en-GB" dirty="0" err="1"/>
              <a:t>kysymyksiä</a:t>
            </a:r>
            <a:r>
              <a:rPr lang="en-GB" dirty="0"/>
              <a:t>, </a:t>
            </a:r>
            <a:r>
              <a:rPr lang="en-GB" dirty="0" err="1"/>
              <a:t>kritiikkiä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F0903-B0D3-5E70-C5DC-338D88FA8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dirty="0" err="1"/>
              <a:t>ateismi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uskontokritiikki</a:t>
            </a:r>
            <a:r>
              <a:rPr lang="en-GB" dirty="0"/>
              <a:t> </a:t>
            </a:r>
            <a:r>
              <a:rPr lang="en-GB" dirty="0" err="1"/>
              <a:t>ovat</a:t>
            </a:r>
            <a:r>
              <a:rPr lang="en-GB" dirty="0"/>
              <a:t> </a:t>
            </a:r>
            <a:r>
              <a:rPr lang="en-GB" dirty="0" err="1"/>
              <a:t>pysyneet</a:t>
            </a:r>
            <a:r>
              <a:rPr lang="en-GB" dirty="0"/>
              <a:t> </a:t>
            </a:r>
            <a:r>
              <a:rPr lang="en-GB" dirty="0" err="1"/>
              <a:t>olennaisesti</a:t>
            </a:r>
            <a:r>
              <a:rPr lang="en-GB" dirty="0"/>
              <a:t> </a:t>
            </a:r>
            <a:r>
              <a:rPr lang="en-GB" dirty="0" err="1"/>
              <a:t>samanlaisina</a:t>
            </a:r>
            <a:r>
              <a:rPr lang="en-GB" dirty="0"/>
              <a:t> </a:t>
            </a:r>
            <a:r>
              <a:rPr lang="en-GB" dirty="0" err="1"/>
              <a:t>hänen</a:t>
            </a:r>
            <a:r>
              <a:rPr lang="en-GB" dirty="0"/>
              <a:t> </a:t>
            </a:r>
            <a:r>
              <a:rPr lang="en-GB" dirty="0" err="1"/>
              <a:t>koko</a:t>
            </a:r>
            <a:r>
              <a:rPr lang="en-GB" dirty="0"/>
              <a:t> </a:t>
            </a:r>
            <a:r>
              <a:rPr lang="en-GB" dirty="0" err="1"/>
              <a:t>uransa</a:t>
            </a:r>
            <a:r>
              <a:rPr lang="en-GB" dirty="0"/>
              <a:t> </a:t>
            </a:r>
            <a:r>
              <a:rPr lang="en-GB" dirty="0" err="1"/>
              <a:t>ajan</a:t>
            </a:r>
            <a:r>
              <a:rPr lang="en-GB" dirty="0"/>
              <a:t>, </a:t>
            </a:r>
            <a:r>
              <a:rPr lang="en-GB" dirty="0" err="1"/>
              <a:t>ainakin</a:t>
            </a:r>
            <a:r>
              <a:rPr lang="en-GB" dirty="0"/>
              <a:t> 1980-luvulta </a:t>
            </a:r>
            <a:r>
              <a:rPr lang="en-GB" dirty="0" err="1"/>
              <a:t>nykypäivään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Kontekstina</a:t>
            </a:r>
            <a:r>
              <a:rPr lang="en-GB" dirty="0"/>
              <a:t> </a:t>
            </a:r>
            <a:r>
              <a:rPr lang="en-GB" dirty="0" err="1"/>
              <a:t>usein</a:t>
            </a:r>
            <a:r>
              <a:rPr lang="en-GB" dirty="0"/>
              <a:t> </a:t>
            </a:r>
            <a:r>
              <a:rPr lang="en-GB" dirty="0" err="1"/>
              <a:t>ajankohtaisia</a:t>
            </a:r>
            <a:r>
              <a:rPr lang="en-GB" dirty="0"/>
              <a:t> </a:t>
            </a:r>
            <a:r>
              <a:rPr lang="en-GB" dirty="0" err="1"/>
              <a:t>kiistoja</a:t>
            </a:r>
            <a:r>
              <a:rPr lang="en-GB" dirty="0"/>
              <a:t>, 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Laurikainen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kvanttimekaniikka</a:t>
            </a:r>
            <a:r>
              <a:rPr lang="en-GB" dirty="0"/>
              <a:t> 1980-luvulla, </a:t>
            </a:r>
            <a:r>
              <a:rPr lang="en-GB" dirty="0" err="1"/>
              <a:t>huoli</a:t>
            </a:r>
            <a:r>
              <a:rPr lang="en-GB" dirty="0"/>
              <a:t> </a:t>
            </a:r>
            <a:r>
              <a:rPr lang="en-GB" dirty="0" err="1"/>
              <a:t>pseudotieteiden</a:t>
            </a:r>
            <a:r>
              <a:rPr lang="en-GB" dirty="0"/>
              <a:t> </a:t>
            </a:r>
            <a:r>
              <a:rPr lang="en-GB" dirty="0" err="1"/>
              <a:t>noususta</a:t>
            </a:r>
            <a:r>
              <a:rPr lang="en-GB" dirty="0"/>
              <a:t> 1990-luvulla.</a:t>
            </a:r>
          </a:p>
          <a:p>
            <a:r>
              <a:rPr lang="en-GB" dirty="0" err="1"/>
              <a:t>Ateismin</a:t>
            </a:r>
            <a:r>
              <a:rPr lang="en-GB" dirty="0"/>
              <a:t> (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myös</a:t>
            </a:r>
            <a:r>
              <a:rPr lang="en-GB" dirty="0"/>
              <a:t> </a:t>
            </a:r>
            <a:r>
              <a:rPr lang="en-GB" dirty="0" err="1"/>
              <a:t>humanistista</a:t>
            </a:r>
            <a:r>
              <a:rPr lang="en-GB" dirty="0"/>
              <a:t> </a:t>
            </a:r>
            <a:r>
              <a:rPr lang="en-GB" dirty="0" err="1"/>
              <a:t>etiikkaa</a:t>
            </a:r>
            <a:r>
              <a:rPr lang="en-GB" dirty="0"/>
              <a:t> </a:t>
            </a:r>
            <a:r>
              <a:rPr lang="en-GB" dirty="0" err="1"/>
              <a:t>tukevan</a:t>
            </a:r>
            <a:r>
              <a:rPr lang="en-GB" dirty="0"/>
              <a:t> </a:t>
            </a:r>
            <a:r>
              <a:rPr lang="en-GB" dirty="0" err="1"/>
              <a:t>emergentin</a:t>
            </a:r>
            <a:r>
              <a:rPr lang="en-GB" dirty="0"/>
              <a:t> </a:t>
            </a:r>
            <a:r>
              <a:rPr lang="en-GB" dirty="0" err="1"/>
              <a:t>materialismin</a:t>
            </a:r>
            <a:r>
              <a:rPr lang="en-GB" dirty="0"/>
              <a:t>) </a:t>
            </a:r>
            <a:r>
              <a:rPr lang="en-GB" dirty="0" err="1"/>
              <a:t>lähtökohtana</a:t>
            </a:r>
            <a:r>
              <a:rPr lang="en-GB" dirty="0"/>
              <a:t> </a:t>
            </a:r>
            <a:r>
              <a:rPr lang="en-GB" b="1" dirty="0" err="1"/>
              <a:t>realismi</a:t>
            </a:r>
            <a:r>
              <a:rPr lang="en-GB" dirty="0"/>
              <a:t>: </a:t>
            </a:r>
            <a:r>
              <a:rPr lang="en-GB" dirty="0" err="1"/>
              <a:t>tieteellinen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uskonnollinen</a:t>
            </a:r>
            <a:r>
              <a:rPr lang="en-GB" dirty="0"/>
              <a:t> </a:t>
            </a:r>
            <a:r>
              <a:rPr lang="en-GB" dirty="0" err="1"/>
              <a:t>maailmankuva</a:t>
            </a:r>
            <a:r>
              <a:rPr lang="en-GB" dirty="0"/>
              <a:t> </a:t>
            </a:r>
            <a:r>
              <a:rPr lang="en-GB" dirty="0" err="1"/>
              <a:t>kilpailevia</a:t>
            </a:r>
            <a:r>
              <a:rPr lang="en-GB" dirty="0"/>
              <a:t>, </a:t>
            </a:r>
            <a:r>
              <a:rPr lang="en-GB" dirty="0" err="1"/>
              <a:t>tosia</a:t>
            </a:r>
            <a:r>
              <a:rPr lang="en-GB" dirty="0"/>
              <a:t> tai </a:t>
            </a:r>
            <a:r>
              <a:rPr lang="en-GB" dirty="0" err="1"/>
              <a:t>epätosia</a:t>
            </a:r>
            <a:r>
              <a:rPr lang="en-GB" dirty="0"/>
              <a:t> </a:t>
            </a:r>
            <a:r>
              <a:rPr lang="en-GB" dirty="0" err="1"/>
              <a:t>kuvauksia</a:t>
            </a:r>
            <a:r>
              <a:rPr lang="en-GB" dirty="0"/>
              <a:t> </a:t>
            </a:r>
            <a:r>
              <a:rPr lang="en-GB" dirty="0" err="1"/>
              <a:t>samasta</a:t>
            </a:r>
            <a:r>
              <a:rPr lang="en-GB" dirty="0"/>
              <a:t> (</a:t>
            </a:r>
            <a:r>
              <a:rPr lang="en-GB" dirty="0" err="1"/>
              <a:t>kuvauksistamme</a:t>
            </a:r>
            <a:r>
              <a:rPr lang="en-GB" dirty="0"/>
              <a:t> </a:t>
            </a:r>
            <a:r>
              <a:rPr lang="en-GB" dirty="0" err="1"/>
              <a:t>riippumattomasta</a:t>
            </a:r>
            <a:r>
              <a:rPr lang="en-GB" dirty="0"/>
              <a:t>) </a:t>
            </a:r>
            <a:r>
              <a:rPr lang="en-GB" dirty="0" err="1"/>
              <a:t>todellisuudesta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Kritiikki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täysin</a:t>
            </a:r>
            <a:r>
              <a:rPr lang="en-GB" dirty="0"/>
              <a:t> </a:t>
            </a:r>
            <a:r>
              <a:rPr lang="en-GB" dirty="0" err="1"/>
              <a:t>vakuuta</a:t>
            </a:r>
            <a:r>
              <a:rPr lang="en-GB" dirty="0"/>
              <a:t> </a:t>
            </a:r>
            <a:r>
              <a:rPr lang="en-GB" dirty="0" err="1"/>
              <a:t>uskonnonfilosofeja</a:t>
            </a:r>
            <a:r>
              <a:rPr lang="en-GB" dirty="0"/>
              <a:t>, </a:t>
            </a:r>
            <a:r>
              <a:rPr lang="en-GB" dirty="0" err="1"/>
              <a:t>jotka</a:t>
            </a:r>
            <a:r>
              <a:rPr lang="en-GB" dirty="0"/>
              <a:t> </a:t>
            </a:r>
            <a:r>
              <a:rPr lang="en-GB" dirty="0" err="1"/>
              <a:t>hylkäävät</a:t>
            </a:r>
            <a:r>
              <a:rPr lang="en-GB" dirty="0"/>
              <a:t> </a:t>
            </a:r>
            <a:r>
              <a:rPr lang="en-GB" dirty="0" err="1"/>
              <a:t>sekä</a:t>
            </a:r>
            <a:r>
              <a:rPr lang="en-GB" dirty="0"/>
              <a:t> (</a:t>
            </a:r>
            <a:r>
              <a:rPr lang="en-GB" dirty="0" err="1"/>
              <a:t>metafyysisen</a:t>
            </a:r>
            <a:r>
              <a:rPr lang="en-GB" dirty="0"/>
              <a:t>) </a:t>
            </a:r>
            <a:r>
              <a:rPr lang="en-GB" dirty="0" err="1"/>
              <a:t>realismin</a:t>
            </a:r>
            <a:r>
              <a:rPr lang="en-GB" dirty="0"/>
              <a:t>, (</a:t>
            </a:r>
            <a:r>
              <a:rPr lang="en-GB" dirty="0" err="1"/>
              <a:t>tavanomaisen</a:t>
            </a:r>
            <a:r>
              <a:rPr lang="en-GB" dirty="0"/>
              <a:t>) </a:t>
            </a:r>
            <a:r>
              <a:rPr lang="en-GB" dirty="0" err="1"/>
              <a:t>evidentialismin</a:t>
            </a:r>
            <a:r>
              <a:rPr lang="en-GB" dirty="0"/>
              <a:t> </a:t>
            </a:r>
            <a:r>
              <a:rPr lang="en-GB" dirty="0" err="1"/>
              <a:t>että</a:t>
            </a:r>
            <a:r>
              <a:rPr lang="en-GB" dirty="0"/>
              <a:t> </a:t>
            </a:r>
            <a:r>
              <a:rPr lang="en-GB" dirty="0" err="1"/>
              <a:t>fideismin</a:t>
            </a:r>
            <a:r>
              <a:rPr lang="en-GB" dirty="0"/>
              <a:t>.</a:t>
            </a:r>
          </a:p>
          <a:p>
            <a:pPr lvl="2"/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wittgensteinilainen</a:t>
            </a:r>
            <a:r>
              <a:rPr lang="en-GB" dirty="0"/>
              <a:t> </a:t>
            </a:r>
            <a:r>
              <a:rPr lang="en-GB" dirty="0" err="1"/>
              <a:t>uskonnonfilosofia</a:t>
            </a:r>
            <a:r>
              <a:rPr lang="en-GB" dirty="0"/>
              <a:t>, </a:t>
            </a:r>
            <a:r>
              <a:rPr lang="en-GB" dirty="0" err="1"/>
              <a:t>pragmatismi</a:t>
            </a:r>
            <a:r>
              <a:rPr lang="en-GB" dirty="0"/>
              <a:t>, </a:t>
            </a:r>
            <a:r>
              <a:rPr lang="en-GB" dirty="0" err="1"/>
              <a:t>kantilaisuus</a:t>
            </a:r>
            <a:r>
              <a:rPr lang="en-GB" dirty="0"/>
              <a:t>?</a:t>
            </a:r>
          </a:p>
          <a:p>
            <a:pPr marL="914400" lvl="2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3645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37A0-5007-1F6F-BB65-40DC932A5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Lopuksi</a:t>
            </a:r>
            <a:r>
              <a:rPr lang="en-GB" dirty="0"/>
              <a:t> (</a:t>
            </a:r>
            <a:r>
              <a:rPr lang="en-GB" dirty="0" err="1"/>
              <a:t>jatkoa</a:t>
            </a:r>
            <a:r>
              <a:rPr lang="en-GB" dirty="0"/>
              <a:t>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F88DF-5399-E433-3CBC-A547E3BC8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 err="1"/>
              <a:t>Realismin</a:t>
            </a:r>
            <a:r>
              <a:rPr lang="en-GB" b="1" dirty="0"/>
              <a:t> </a:t>
            </a:r>
            <a:r>
              <a:rPr lang="en-GB" b="1" dirty="0" err="1"/>
              <a:t>ongelma</a:t>
            </a:r>
            <a:r>
              <a:rPr lang="en-GB" b="1" dirty="0"/>
              <a:t> </a:t>
            </a:r>
            <a:r>
              <a:rPr lang="en-GB" dirty="0" err="1"/>
              <a:t>uskonnonfilosofiankin</a:t>
            </a:r>
            <a:r>
              <a:rPr lang="en-GB" dirty="0"/>
              <a:t> </a:t>
            </a:r>
            <a:r>
              <a:rPr lang="en-GB" dirty="0" err="1"/>
              <a:t>keskiössä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Vrt</a:t>
            </a:r>
            <a:r>
              <a:rPr lang="en-GB" dirty="0"/>
              <a:t>. (</a:t>
            </a:r>
            <a:r>
              <a:rPr lang="en-GB" dirty="0" err="1"/>
              <a:t>jälleen</a:t>
            </a:r>
            <a:r>
              <a:rPr lang="en-GB" dirty="0"/>
              <a:t>) </a:t>
            </a:r>
            <a:r>
              <a:rPr lang="en-GB" dirty="0" err="1"/>
              <a:t>teologian</a:t>
            </a:r>
            <a:r>
              <a:rPr lang="en-GB" dirty="0"/>
              <a:t> </a:t>
            </a:r>
            <a:r>
              <a:rPr lang="en-GB" dirty="0" err="1"/>
              <a:t>tieteellisyys</a:t>
            </a:r>
            <a:r>
              <a:rPr lang="en-GB" dirty="0"/>
              <a:t>: </a:t>
            </a:r>
            <a:r>
              <a:rPr lang="en-GB" dirty="0" err="1"/>
              <a:t>humanistis-yhteiskuntatieteellistä</a:t>
            </a:r>
            <a:r>
              <a:rPr lang="en-GB" dirty="0"/>
              <a:t> </a:t>
            </a:r>
            <a:r>
              <a:rPr lang="en-GB" dirty="0" err="1"/>
              <a:t>tutkimusta</a:t>
            </a:r>
            <a:r>
              <a:rPr lang="en-GB" dirty="0"/>
              <a:t>,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tarkastele</a:t>
            </a:r>
            <a:r>
              <a:rPr lang="en-GB" dirty="0"/>
              <a:t> </a:t>
            </a:r>
            <a:r>
              <a:rPr lang="en-GB" dirty="0" err="1"/>
              <a:t>Jumalan</a:t>
            </a:r>
            <a:r>
              <a:rPr lang="en-GB" dirty="0"/>
              <a:t> </a:t>
            </a:r>
            <a:r>
              <a:rPr lang="en-GB" dirty="0" err="1"/>
              <a:t>olemassaoloa</a:t>
            </a:r>
            <a:r>
              <a:rPr lang="en-GB" dirty="0"/>
              <a:t> -&gt; </a:t>
            </a:r>
            <a:r>
              <a:rPr lang="en-GB" dirty="0" err="1"/>
              <a:t>realismi</a:t>
            </a:r>
            <a:r>
              <a:rPr lang="en-GB" dirty="0"/>
              <a:t> </a:t>
            </a:r>
            <a:r>
              <a:rPr lang="en-GB" dirty="0" err="1"/>
              <a:t>teologian</a:t>
            </a:r>
            <a:r>
              <a:rPr lang="en-GB" dirty="0"/>
              <a:t> vs. </a:t>
            </a:r>
            <a:r>
              <a:rPr lang="en-GB" dirty="0" err="1"/>
              <a:t>realismi</a:t>
            </a:r>
            <a:r>
              <a:rPr lang="en-GB" dirty="0"/>
              <a:t> </a:t>
            </a:r>
            <a:r>
              <a:rPr lang="en-GB" dirty="0" err="1"/>
              <a:t>uskonnon</a:t>
            </a:r>
            <a:r>
              <a:rPr lang="en-GB" dirty="0"/>
              <a:t> </a:t>
            </a:r>
            <a:r>
              <a:rPr lang="en-GB" dirty="0" err="1"/>
              <a:t>suhteen</a:t>
            </a:r>
            <a:r>
              <a:rPr lang="en-GB" dirty="0"/>
              <a:t>?</a:t>
            </a:r>
          </a:p>
          <a:p>
            <a:pPr lvl="1"/>
            <a:r>
              <a:rPr lang="fi-FI" dirty="0"/>
              <a:t>Jos uskonnonfilosofia on osa systemaattista teologiaa, onko sekin humanistinen tiede? Entä uskonnonfilosofien – sekä ateistien että teistien – pyrkimys tarkastella ihmisestä riippumatonta maailmaa, kysymystä Jumalan olemassaolosta vs. ei-olemassaolosta?</a:t>
            </a:r>
          </a:p>
          <a:p>
            <a:pPr lvl="1"/>
            <a:r>
              <a:rPr lang="fi-FI" dirty="0"/>
              <a:t>Kuinka vahvasti Niiniluodon uskontokritiikki </a:t>
            </a:r>
            <a:r>
              <a:rPr lang="fi-FI" i="1" dirty="0"/>
              <a:t>olettaa</a:t>
            </a:r>
            <a:r>
              <a:rPr lang="fi-FI" dirty="0"/>
              <a:t> (metafyysisen) realismin? Kuinka reagoida esim. kantilaiseen uskonnonfilosofiaan, joka kritisoi tätä oletusta – onko kantilaisuus (tai esim. pragmatismi) </a:t>
            </a:r>
            <a:r>
              <a:rPr lang="fi-FI" i="1" dirty="0"/>
              <a:t>ensin </a:t>
            </a:r>
            <a:r>
              <a:rPr lang="fi-FI" dirty="0"/>
              <a:t>kumottava?</a:t>
            </a:r>
          </a:p>
          <a:p>
            <a:r>
              <a:rPr lang="fi-FI" dirty="0"/>
              <a:t>Mikä lopulta on Niiniluodon näkemys </a:t>
            </a:r>
            <a:r>
              <a:rPr lang="fi-FI" b="1" dirty="0"/>
              <a:t>Simo Knuuttilan</a:t>
            </a:r>
            <a:r>
              <a:rPr lang="fi-FI" dirty="0"/>
              <a:t> (esim. 1998) ehdotuksesta: </a:t>
            </a:r>
            <a:r>
              <a:rPr lang="fi-FI" b="1" dirty="0"/>
              <a:t>toivo</a:t>
            </a:r>
            <a:r>
              <a:rPr lang="fi-FI" dirty="0"/>
              <a:t> uskon tilalla uskonnollisen henkilön riittävänä </a:t>
            </a:r>
            <a:r>
              <a:rPr lang="fi-FI" dirty="0" err="1"/>
              <a:t>doksastisena</a:t>
            </a:r>
            <a:r>
              <a:rPr lang="fi-FI" dirty="0"/>
              <a:t> asenteena?</a:t>
            </a:r>
          </a:p>
          <a:p>
            <a:pPr lvl="1"/>
            <a:r>
              <a:rPr lang="fi-FI" dirty="0"/>
              <a:t>Knuuttila: Jumalan olemassaolon toivominen edellyttää realismia.</a:t>
            </a:r>
          </a:p>
          <a:p>
            <a:r>
              <a:rPr lang="fi-FI" b="1" dirty="0"/>
              <a:t>Pahan/kärsimyksen ongelman </a:t>
            </a:r>
            <a:r>
              <a:rPr lang="fi-FI" dirty="0"/>
              <a:t>asema uskontokritiikissä?</a:t>
            </a:r>
          </a:p>
        </p:txBody>
      </p:sp>
    </p:spTree>
    <p:extLst>
      <p:ext uri="{BB962C8B-B14F-4D97-AF65-F5344CB8AC3E}">
        <p14:creationId xmlns:p14="http://schemas.microsoft.com/office/powerpoint/2010/main" val="3755438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5B1BE-CF6C-76AD-CAE4-604AE7CA4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Kirjallisuutta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DE027-53C3-36EF-9105-B2668F13C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Dewey, J. (2026 [1934]). </a:t>
            </a:r>
            <a:r>
              <a:rPr lang="en-GB" i="1" dirty="0" err="1"/>
              <a:t>Yhteinen</a:t>
            </a:r>
            <a:r>
              <a:rPr lang="en-GB" i="1" dirty="0"/>
              <a:t> </a:t>
            </a:r>
            <a:r>
              <a:rPr lang="en-GB" i="1" dirty="0" err="1"/>
              <a:t>usko</a:t>
            </a:r>
            <a:r>
              <a:rPr lang="en-GB" dirty="0"/>
              <a:t>. </a:t>
            </a:r>
            <a:r>
              <a:rPr lang="en-GB" dirty="0" err="1"/>
              <a:t>Suom</a:t>
            </a:r>
            <a:r>
              <a:rPr lang="en-GB" dirty="0"/>
              <a:t>. L. </a:t>
            </a:r>
            <a:r>
              <a:rPr lang="en-GB" dirty="0" err="1"/>
              <a:t>Väkevä</a:t>
            </a:r>
            <a:r>
              <a:rPr lang="en-GB" dirty="0"/>
              <a:t>. Gaudeamus, </a:t>
            </a:r>
            <a:r>
              <a:rPr lang="en-GB" dirty="0" err="1"/>
              <a:t>ilmestyy</a:t>
            </a:r>
            <a:r>
              <a:rPr lang="en-GB" dirty="0"/>
              <a:t>.</a:t>
            </a:r>
          </a:p>
          <a:p>
            <a:r>
              <a:rPr lang="en-GB" dirty="0"/>
              <a:t>Knuuttila, S. (1998). </a:t>
            </a:r>
            <a:r>
              <a:rPr lang="en-GB" i="1" dirty="0" err="1"/>
              <a:t>Järjen</a:t>
            </a:r>
            <a:r>
              <a:rPr lang="en-GB" i="1" dirty="0"/>
              <a:t> </a:t>
            </a:r>
            <a:r>
              <a:rPr lang="en-GB" i="1" dirty="0" err="1"/>
              <a:t>ja</a:t>
            </a:r>
            <a:r>
              <a:rPr lang="en-GB" i="1" dirty="0"/>
              <a:t> </a:t>
            </a:r>
            <a:r>
              <a:rPr lang="en-GB" i="1" dirty="0" err="1"/>
              <a:t>tunteen</a:t>
            </a:r>
            <a:r>
              <a:rPr lang="en-GB" i="1" dirty="0"/>
              <a:t> </a:t>
            </a:r>
            <a:r>
              <a:rPr lang="en-GB" i="1" dirty="0" err="1"/>
              <a:t>kerrostumat</a:t>
            </a:r>
            <a:r>
              <a:rPr lang="en-GB" dirty="0"/>
              <a:t>. STKS.</a:t>
            </a:r>
          </a:p>
          <a:p>
            <a:r>
              <a:rPr lang="en-GB" dirty="0"/>
              <a:t>Koistinen, T. (2014). </a:t>
            </a:r>
            <a:r>
              <a:rPr lang="en-GB" i="1" dirty="0" err="1"/>
              <a:t>Kontemplatiivinen</a:t>
            </a:r>
            <a:r>
              <a:rPr lang="en-GB" i="1" dirty="0"/>
              <a:t> </a:t>
            </a:r>
            <a:r>
              <a:rPr lang="en-GB" i="1" dirty="0" err="1"/>
              <a:t>filosofia</a:t>
            </a:r>
            <a:r>
              <a:rPr lang="en-GB" dirty="0"/>
              <a:t>. STKS.</a:t>
            </a:r>
          </a:p>
          <a:p>
            <a:r>
              <a:rPr lang="en-GB" dirty="0" err="1"/>
              <a:t>Niiniluoto</a:t>
            </a:r>
            <a:r>
              <a:rPr lang="en-GB" dirty="0"/>
              <a:t>, I. (1984). </a:t>
            </a:r>
            <a:r>
              <a:rPr lang="en-GB" i="1" dirty="0"/>
              <a:t>Tiede, </a:t>
            </a:r>
            <a:r>
              <a:rPr lang="en-GB" i="1" dirty="0" err="1"/>
              <a:t>filosofia</a:t>
            </a:r>
            <a:r>
              <a:rPr lang="en-GB" i="1" dirty="0"/>
              <a:t> </a:t>
            </a:r>
            <a:r>
              <a:rPr lang="en-GB" i="1" dirty="0" err="1"/>
              <a:t>ja</a:t>
            </a:r>
            <a:r>
              <a:rPr lang="en-GB" i="1" dirty="0"/>
              <a:t> </a:t>
            </a:r>
            <a:r>
              <a:rPr lang="en-GB" i="1" dirty="0" err="1"/>
              <a:t>maailmankatsomus</a:t>
            </a:r>
            <a:r>
              <a:rPr lang="en-GB" dirty="0"/>
              <a:t>. Otava.</a:t>
            </a:r>
          </a:p>
          <a:p>
            <a:r>
              <a:rPr lang="en-GB" i="1" dirty="0"/>
              <a:t>--- </a:t>
            </a:r>
            <a:r>
              <a:rPr lang="en-GB" dirty="0"/>
              <a:t>(1990). </a:t>
            </a:r>
            <a:r>
              <a:rPr lang="en-GB" i="1" dirty="0" err="1"/>
              <a:t>Maailma</a:t>
            </a:r>
            <a:r>
              <a:rPr lang="en-GB" i="1" dirty="0"/>
              <a:t>, </a:t>
            </a:r>
            <a:r>
              <a:rPr lang="en-GB" i="1" dirty="0" err="1"/>
              <a:t>minä</a:t>
            </a:r>
            <a:r>
              <a:rPr lang="en-GB" i="1" dirty="0"/>
              <a:t> </a:t>
            </a:r>
            <a:r>
              <a:rPr lang="en-GB" i="1" dirty="0" err="1"/>
              <a:t>ja</a:t>
            </a:r>
            <a:r>
              <a:rPr lang="en-GB" i="1" dirty="0"/>
              <a:t> </a:t>
            </a:r>
            <a:r>
              <a:rPr lang="en-GB" i="1" dirty="0" err="1"/>
              <a:t>kulttuuri</a:t>
            </a:r>
            <a:r>
              <a:rPr lang="en-GB" dirty="0"/>
              <a:t>. Otava.</a:t>
            </a:r>
            <a:endParaRPr lang="en-GB" i="1" dirty="0"/>
          </a:p>
          <a:p>
            <a:r>
              <a:rPr lang="en-GB" dirty="0"/>
              <a:t>--- (1994). </a:t>
            </a:r>
            <a:r>
              <a:rPr lang="en-GB" i="1" dirty="0" err="1"/>
              <a:t>Järki</a:t>
            </a:r>
            <a:r>
              <a:rPr lang="en-GB" i="1" dirty="0"/>
              <a:t>, </a:t>
            </a:r>
            <a:r>
              <a:rPr lang="en-GB" i="1" dirty="0" err="1"/>
              <a:t>arvot</a:t>
            </a:r>
            <a:r>
              <a:rPr lang="en-GB" i="1" dirty="0"/>
              <a:t> </a:t>
            </a:r>
            <a:r>
              <a:rPr lang="en-GB" i="1" dirty="0" err="1"/>
              <a:t>ja</a:t>
            </a:r>
            <a:r>
              <a:rPr lang="en-GB" i="1" dirty="0"/>
              <a:t> </a:t>
            </a:r>
            <a:r>
              <a:rPr lang="en-GB" i="1" dirty="0" err="1"/>
              <a:t>välineet</a:t>
            </a:r>
            <a:r>
              <a:rPr lang="en-GB" dirty="0"/>
              <a:t>. Otava.</a:t>
            </a:r>
          </a:p>
          <a:p>
            <a:r>
              <a:rPr lang="en-GB" dirty="0"/>
              <a:t>--- (2003a). </a:t>
            </a:r>
            <a:r>
              <a:rPr lang="en-GB" i="1" dirty="0" err="1"/>
              <a:t>Totuuden</a:t>
            </a:r>
            <a:r>
              <a:rPr lang="en-GB" i="1" dirty="0"/>
              <a:t> </a:t>
            </a:r>
            <a:r>
              <a:rPr lang="en-GB" i="1" dirty="0" err="1"/>
              <a:t>rakastaminen</a:t>
            </a:r>
            <a:r>
              <a:rPr lang="en-GB" dirty="0"/>
              <a:t>. Otava.</a:t>
            </a:r>
          </a:p>
          <a:p>
            <a:r>
              <a:rPr lang="en-GB" dirty="0"/>
              <a:t>--- (2003b). “</a:t>
            </a:r>
            <a:r>
              <a:rPr lang="en-GB" dirty="0" err="1"/>
              <a:t>Ateismi</a:t>
            </a:r>
            <a:r>
              <a:rPr lang="en-GB" dirty="0"/>
              <a:t>”. </a:t>
            </a:r>
            <a:r>
              <a:rPr lang="en-GB" dirty="0" err="1"/>
              <a:t>Teoksessa</a:t>
            </a:r>
            <a:r>
              <a:rPr lang="en-GB" dirty="0"/>
              <a:t> T. Helenius, T. Koistinen &amp; S. Pihlström (</a:t>
            </a:r>
            <a:r>
              <a:rPr lang="en-GB" dirty="0" err="1"/>
              <a:t>toim</a:t>
            </a:r>
            <a:r>
              <a:rPr lang="en-GB" dirty="0"/>
              <a:t>.), </a:t>
            </a:r>
            <a:r>
              <a:rPr lang="en-GB" i="1" dirty="0" err="1"/>
              <a:t>Uskonnonfilosofia</a:t>
            </a:r>
            <a:r>
              <a:rPr lang="en-GB" dirty="0"/>
              <a:t>. WSOY.</a:t>
            </a:r>
          </a:p>
          <a:p>
            <a:r>
              <a:rPr lang="en-GB" dirty="0"/>
              <a:t>--- (2015). </a:t>
            </a:r>
            <a:r>
              <a:rPr lang="en-GB" i="1" dirty="0" err="1"/>
              <a:t>Hyvän</a:t>
            </a:r>
            <a:r>
              <a:rPr lang="en-GB" i="1" dirty="0"/>
              <a:t> </a:t>
            </a:r>
            <a:r>
              <a:rPr lang="en-GB" i="1" dirty="0" err="1"/>
              <a:t>elämän</a:t>
            </a:r>
            <a:r>
              <a:rPr lang="en-GB" i="1" dirty="0"/>
              <a:t> </a:t>
            </a:r>
            <a:r>
              <a:rPr lang="en-GB" i="1" dirty="0" err="1"/>
              <a:t>filosofiaa</a:t>
            </a:r>
            <a:r>
              <a:rPr lang="en-GB" dirty="0"/>
              <a:t>. SKS.</a:t>
            </a:r>
          </a:p>
          <a:p>
            <a:r>
              <a:rPr lang="en-GB" dirty="0"/>
              <a:t>Pihlström, S. (2013). </a:t>
            </a:r>
            <a:r>
              <a:rPr lang="en-GB" i="1" dirty="0"/>
              <a:t>Pragmatic Pluralism and the Problem of God</a:t>
            </a:r>
            <a:r>
              <a:rPr lang="en-GB" dirty="0"/>
              <a:t>. Fordham UP.</a:t>
            </a:r>
          </a:p>
          <a:p>
            <a:r>
              <a:rPr lang="en-GB" dirty="0"/>
              <a:t>--- (2021). </a:t>
            </a:r>
            <a:r>
              <a:rPr lang="en-GB" i="1" dirty="0"/>
              <a:t>Pragmatist Truth in the Post-Truth Age</a:t>
            </a:r>
            <a:r>
              <a:rPr lang="en-GB" dirty="0"/>
              <a:t>. Cambridge UP.</a:t>
            </a:r>
          </a:p>
          <a:p>
            <a:r>
              <a:rPr lang="en-GB" dirty="0"/>
              <a:t>--- (2022). </a:t>
            </a:r>
            <a:r>
              <a:rPr lang="en-GB" i="1" dirty="0"/>
              <a:t>Toward a Pragmatist Philosophy of the Humanities</a:t>
            </a:r>
            <a:r>
              <a:rPr lang="en-GB" dirty="0"/>
              <a:t>. SUNY Press.</a:t>
            </a:r>
          </a:p>
          <a:p>
            <a:r>
              <a:rPr lang="en-GB" dirty="0"/>
              <a:t>Snellman, L. (2025). </a:t>
            </a:r>
            <a:r>
              <a:rPr lang="en-GB" i="1" dirty="0"/>
              <a:t>An Essay in the Logic of World-views</a:t>
            </a:r>
            <a:r>
              <a:rPr lang="en-GB" dirty="0"/>
              <a:t>. Springer.</a:t>
            </a:r>
          </a:p>
          <a:p>
            <a:r>
              <a:rPr lang="en-GB" dirty="0"/>
              <a:t>Tuomela, R. (1987). “</a:t>
            </a:r>
            <a:r>
              <a:rPr lang="en-GB" dirty="0" err="1"/>
              <a:t>Mitä</a:t>
            </a:r>
            <a:r>
              <a:rPr lang="en-GB" dirty="0"/>
              <a:t> on </a:t>
            </a:r>
            <a:r>
              <a:rPr lang="en-GB" dirty="0" err="1"/>
              <a:t>olemassa</a:t>
            </a:r>
            <a:r>
              <a:rPr lang="en-GB" dirty="0"/>
              <a:t>?” </a:t>
            </a:r>
            <a:r>
              <a:rPr lang="en-GB" i="1" dirty="0" err="1"/>
              <a:t>Ajatus</a:t>
            </a:r>
            <a:r>
              <a:rPr lang="en-GB" dirty="0"/>
              <a:t> 44.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8879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93D71-B9AC-FB43-0A4B-7536FF2B7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Esitelmän</a:t>
            </a:r>
            <a:r>
              <a:rPr lang="en-GB" dirty="0"/>
              <a:t> </a:t>
            </a:r>
            <a:r>
              <a:rPr lang="en-GB" dirty="0" err="1"/>
              <a:t>rakenne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34E71-C9B1-71D5-756F-F3AA9B9A2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1. </a:t>
            </a:r>
            <a:r>
              <a:rPr lang="en-GB" dirty="0" err="1"/>
              <a:t>Johdanto</a:t>
            </a:r>
            <a:r>
              <a:rPr lang="en-GB" dirty="0"/>
              <a:t>: </a:t>
            </a:r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dirty="0" err="1"/>
              <a:t>filosofian</a:t>
            </a:r>
            <a:r>
              <a:rPr lang="en-GB" dirty="0"/>
              <a:t> </a:t>
            </a:r>
            <a:r>
              <a:rPr lang="en-GB" dirty="0" err="1"/>
              <a:t>keskeisiä</a:t>
            </a:r>
            <a:r>
              <a:rPr lang="en-GB" dirty="0"/>
              <a:t> </a:t>
            </a:r>
            <a:r>
              <a:rPr lang="en-GB" dirty="0" err="1"/>
              <a:t>elementtejä</a:t>
            </a:r>
            <a:endParaRPr lang="en-GB" dirty="0"/>
          </a:p>
          <a:p>
            <a:r>
              <a:rPr lang="en-GB" dirty="0"/>
              <a:t>2. </a:t>
            </a:r>
            <a:r>
              <a:rPr lang="en-GB" dirty="0" err="1"/>
              <a:t>Tieteellinen</a:t>
            </a:r>
            <a:r>
              <a:rPr lang="en-GB" dirty="0"/>
              <a:t> vs. </a:t>
            </a:r>
            <a:r>
              <a:rPr lang="en-GB" dirty="0" err="1"/>
              <a:t>uskonnollinen</a:t>
            </a:r>
            <a:r>
              <a:rPr lang="en-GB" dirty="0"/>
              <a:t> </a:t>
            </a:r>
            <a:r>
              <a:rPr lang="en-GB" dirty="0" err="1"/>
              <a:t>maailmankuva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-</a:t>
            </a:r>
            <a:r>
              <a:rPr lang="en-GB" dirty="0" err="1"/>
              <a:t>katsomus</a:t>
            </a:r>
            <a:endParaRPr lang="en-GB" dirty="0"/>
          </a:p>
          <a:p>
            <a:r>
              <a:rPr lang="en-GB" dirty="0"/>
              <a:t>3. </a:t>
            </a:r>
            <a:r>
              <a:rPr lang="en-GB" dirty="0" err="1"/>
              <a:t>Ateismin</a:t>
            </a:r>
            <a:r>
              <a:rPr lang="en-GB" dirty="0"/>
              <a:t> </a:t>
            </a:r>
            <a:r>
              <a:rPr lang="en-GB" dirty="0" err="1"/>
              <a:t>määrittelystä</a:t>
            </a:r>
            <a:endParaRPr lang="en-GB" dirty="0"/>
          </a:p>
          <a:p>
            <a:r>
              <a:rPr lang="en-GB" dirty="0"/>
              <a:t>4. </a:t>
            </a:r>
            <a:r>
              <a:rPr lang="en-GB" dirty="0" err="1"/>
              <a:t>Teismi</a:t>
            </a:r>
            <a:r>
              <a:rPr lang="en-GB" dirty="0"/>
              <a:t> vs. </a:t>
            </a:r>
            <a:r>
              <a:rPr lang="en-GB" dirty="0" err="1"/>
              <a:t>ateismi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evidentialismi</a:t>
            </a:r>
            <a:endParaRPr lang="en-GB" dirty="0"/>
          </a:p>
          <a:p>
            <a:r>
              <a:rPr lang="fi-FI" dirty="0"/>
              <a:t>5. Etiikka ilman uskontoa</a:t>
            </a:r>
          </a:p>
          <a:p>
            <a:r>
              <a:rPr lang="fi-FI" dirty="0"/>
              <a:t>6. Niiniluoto teologian puolustajana</a:t>
            </a:r>
          </a:p>
          <a:p>
            <a:r>
              <a:rPr lang="fi-FI" dirty="0"/>
              <a:t>7. Lopuksi: havaintoja, kysymyksiä, kritiikkiä</a:t>
            </a:r>
          </a:p>
        </p:txBody>
      </p:sp>
    </p:spTree>
    <p:extLst>
      <p:ext uri="{BB962C8B-B14F-4D97-AF65-F5344CB8AC3E}">
        <p14:creationId xmlns:p14="http://schemas.microsoft.com/office/powerpoint/2010/main" val="2292581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BF217-0BA2-D13F-2083-03AC860D9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</a:t>
            </a:r>
            <a:r>
              <a:rPr lang="en-GB" dirty="0" err="1"/>
              <a:t>Johdanto</a:t>
            </a:r>
            <a:r>
              <a:rPr lang="en-GB" dirty="0"/>
              <a:t>: Ilkka </a:t>
            </a:r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dirty="0" err="1"/>
              <a:t>filosofian</a:t>
            </a:r>
            <a:r>
              <a:rPr lang="en-GB" dirty="0"/>
              <a:t> </a:t>
            </a:r>
            <a:r>
              <a:rPr lang="en-GB" dirty="0" err="1"/>
              <a:t>keskeisiä</a:t>
            </a:r>
            <a:r>
              <a:rPr lang="en-GB" dirty="0"/>
              <a:t> </a:t>
            </a:r>
            <a:r>
              <a:rPr lang="en-GB" dirty="0" err="1"/>
              <a:t>elementtejä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42212-293F-D094-2BC7-4E7CCF88F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err="1"/>
              <a:t>Kriittinen</a:t>
            </a:r>
            <a:r>
              <a:rPr lang="en-GB" b="1" dirty="0"/>
              <a:t> </a:t>
            </a:r>
            <a:r>
              <a:rPr lang="en-GB" b="1" dirty="0" err="1"/>
              <a:t>tieteellinen</a:t>
            </a:r>
            <a:r>
              <a:rPr lang="en-GB" b="1" dirty="0"/>
              <a:t> </a:t>
            </a:r>
            <a:r>
              <a:rPr lang="en-GB" b="1" dirty="0" err="1"/>
              <a:t>realismi</a:t>
            </a:r>
            <a:r>
              <a:rPr lang="en-GB" dirty="0"/>
              <a:t>: </a:t>
            </a:r>
            <a:r>
              <a:rPr lang="en-GB" dirty="0" err="1"/>
              <a:t>todellisuus</a:t>
            </a:r>
            <a:r>
              <a:rPr lang="en-GB" dirty="0"/>
              <a:t> (</a:t>
            </a:r>
            <a:r>
              <a:rPr lang="en-GB" dirty="0" err="1"/>
              <a:t>suurelta</a:t>
            </a:r>
            <a:r>
              <a:rPr lang="en-GB" dirty="0"/>
              <a:t> </a:t>
            </a:r>
            <a:r>
              <a:rPr lang="en-GB" dirty="0" err="1"/>
              <a:t>osin</a:t>
            </a:r>
            <a:r>
              <a:rPr lang="en-GB" dirty="0"/>
              <a:t>) </a:t>
            </a:r>
            <a:r>
              <a:rPr lang="en-GB" dirty="0" err="1"/>
              <a:t>mielestä</a:t>
            </a:r>
            <a:r>
              <a:rPr lang="en-GB" dirty="0"/>
              <a:t>, </a:t>
            </a:r>
            <a:r>
              <a:rPr lang="en-GB" dirty="0" err="1"/>
              <a:t>kielestä</a:t>
            </a:r>
            <a:r>
              <a:rPr lang="en-GB" dirty="0"/>
              <a:t>, </a:t>
            </a:r>
            <a:r>
              <a:rPr lang="en-GB" dirty="0" err="1"/>
              <a:t>havainnoista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teorioista</a:t>
            </a:r>
            <a:r>
              <a:rPr lang="en-GB" dirty="0"/>
              <a:t> </a:t>
            </a:r>
            <a:r>
              <a:rPr lang="en-GB" dirty="0" err="1"/>
              <a:t>riippumaton</a:t>
            </a:r>
            <a:r>
              <a:rPr lang="en-GB" dirty="0"/>
              <a:t>; </a:t>
            </a:r>
            <a:r>
              <a:rPr lang="en-GB" dirty="0" err="1"/>
              <a:t>totuus</a:t>
            </a:r>
            <a:r>
              <a:rPr lang="en-GB" dirty="0"/>
              <a:t> </a:t>
            </a:r>
            <a:r>
              <a:rPr lang="en-GB" dirty="0" err="1"/>
              <a:t>korrespondenssia</a:t>
            </a:r>
            <a:r>
              <a:rPr lang="en-GB" dirty="0"/>
              <a:t>; </a:t>
            </a:r>
            <a:r>
              <a:rPr lang="en-GB" dirty="0" err="1"/>
              <a:t>tieteelliset</a:t>
            </a:r>
            <a:r>
              <a:rPr lang="en-GB" dirty="0"/>
              <a:t> </a:t>
            </a:r>
            <a:r>
              <a:rPr lang="en-GB" dirty="0" err="1"/>
              <a:t>teoriat</a:t>
            </a:r>
            <a:r>
              <a:rPr lang="en-GB" dirty="0"/>
              <a:t> </a:t>
            </a:r>
            <a:r>
              <a:rPr lang="en-GB" dirty="0" err="1"/>
              <a:t>tosia</a:t>
            </a:r>
            <a:r>
              <a:rPr lang="en-GB" dirty="0"/>
              <a:t> tai </a:t>
            </a:r>
            <a:r>
              <a:rPr lang="en-GB" dirty="0" err="1"/>
              <a:t>epätosia</a:t>
            </a:r>
            <a:r>
              <a:rPr lang="en-GB" dirty="0"/>
              <a:t> </a:t>
            </a:r>
            <a:r>
              <a:rPr lang="en-GB" dirty="0" err="1"/>
              <a:t>kuvauksia</a:t>
            </a:r>
            <a:r>
              <a:rPr lang="en-GB" dirty="0"/>
              <a:t> </a:t>
            </a:r>
            <a:r>
              <a:rPr lang="en-GB" dirty="0" err="1"/>
              <a:t>maailmasta</a:t>
            </a:r>
            <a:r>
              <a:rPr lang="en-GB" dirty="0"/>
              <a:t>; </a:t>
            </a:r>
            <a:r>
              <a:rPr lang="en-GB" dirty="0" err="1"/>
              <a:t>tiede</a:t>
            </a:r>
            <a:r>
              <a:rPr lang="en-GB" dirty="0"/>
              <a:t> </a:t>
            </a:r>
            <a:r>
              <a:rPr lang="en-GB" dirty="0" err="1"/>
              <a:t>tavoittelee</a:t>
            </a:r>
            <a:r>
              <a:rPr lang="en-GB" dirty="0"/>
              <a:t> </a:t>
            </a:r>
            <a:r>
              <a:rPr lang="en-GB" dirty="0" err="1"/>
              <a:t>totuutta</a:t>
            </a:r>
            <a:r>
              <a:rPr lang="en-GB" dirty="0"/>
              <a:t>; </a:t>
            </a:r>
            <a:r>
              <a:rPr lang="en-GB" dirty="0" err="1"/>
              <a:t>tieteen</a:t>
            </a:r>
            <a:r>
              <a:rPr lang="en-GB" dirty="0"/>
              <a:t> </a:t>
            </a:r>
            <a:r>
              <a:rPr lang="en-GB" dirty="0" err="1"/>
              <a:t>edistyminen</a:t>
            </a:r>
            <a:r>
              <a:rPr lang="en-GB" dirty="0"/>
              <a:t> </a:t>
            </a:r>
            <a:r>
              <a:rPr lang="en-GB" dirty="0" err="1"/>
              <a:t>totuudenkaltaisuuden</a:t>
            </a:r>
            <a:r>
              <a:rPr lang="en-GB" dirty="0"/>
              <a:t> </a:t>
            </a:r>
            <a:r>
              <a:rPr lang="en-GB" dirty="0" err="1"/>
              <a:t>lisääntymistä</a:t>
            </a:r>
            <a:r>
              <a:rPr lang="en-GB" dirty="0"/>
              <a:t>.</a:t>
            </a:r>
          </a:p>
          <a:p>
            <a:r>
              <a:rPr lang="en-GB" b="1" dirty="0" err="1"/>
              <a:t>Emergentti</a:t>
            </a:r>
            <a:r>
              <a:rPr lang="en-GB" b="1" dirty="0"/>
              <a:t> </a:t>
            </a:r>
            <a:r>
              <a:rPr lang="en-GB" b="1" dirty="0" err="1"/>
              <a:t>materialismi</a:t>
            </a:r>
            <a:r>
              <a:rPr lang="en-GB" dirty="0"/>
              <a:t>: </a:t>
            </a:r>
            <a:r>
              <a:rPr lang="en-GB" dirty="0" err="1"/>
              <a:t>aineellinen</a:t>
            </a:r>
            <a:r>
              <a:rPr lang="en-GB" dirty="0"/>
              <a:t>/</a:t>
            </a:r>
            <a:r>
              <a:rPr lang="en-GB" dirty="0" err="1"/>
              <a:t>fysikaalinen</a:t>
            </a:r>
            <a:r>
              <a:rPr lang="en-GB" dirty="0"/>
              <a:t> </a:t>
            </a:r>
            <a:r>
              <a:rPr lang="en-GB" dirty="0" err="1"/>
              <a:t>todellisuus</a:t>
            </a:r>
            <a:r>
              <a:rPr lang="en-GB" dirty="0"/>
              <a:t> (</a:t>
            </a:r>
            <a:r>
              <a:rPr lang="en-GB" dirty="0" err="1"/>
              <a:t>Popperin</a:t>
            </a:r>
            <a:r>
              <a:rPr lang="en-GB" dirty="0"/>
              <a:t> </a:t>
            </a:r>
            <a:r>
              <a:rPr lang="en-GB" dirty="0" err="1"/>
              <a:t>maailma</a:t>
            </a:r>
            <a:r>
              <a:rPr lang="en-GB" dirty="0"/>
              <a:t> 1) </a:t>
            </a:r>
            <a:r>
              <a:rPr lang="en-GB" dirty="0" err="1"/>
              <a:t>ensisijainen</a:t>
            </a:r>
            <a:r>
              <a:rPr lang="en-GB" dirty="0"/>
              <a:t>; </a:t>
            </a:r>
            <a:r>
              <a:rPr lang="en-GB" dirty="0" err="1"/>
              <a:t>mentaalinen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kulttuurinen</a:t>
            </a:r>
            <a:r>
              <a:rPr lang="en-GB" dirty="0"/>
              <a:t> </a:t>
            </a:r>
            <a:r>
              <a:rPr lang="en-GB" dirty="0" err="1"/>
              <a:t>todellisuus</a:t>
            </a:r>
            <a:r>
              <a:rPr lang="en-GB" dirty="0"/>
              <a:t> (</a:t>
            </a:r>
            <a:r>
              <a:rPr lang="en-GB" dirty="0" err="1"/>
              <a:t>maailmat</a:t>
            </a:r>
            <a:r>
              <a:rPr lang="en-GB" dirty="0"/>
              <a:t> 2 </a:t>
            </a:r>
            <a:r>
              <a:rPr lang="en-GB" dirty="0" err="1"/>
              <a:t>ja</a:t>
            </a:r>
            <a:r>
              <a:rPr lang="en-GB" dirty="0"/>
              <a:t> 3) </a:t>
            </a:r>
            <a:r>
              <a:rPr lang="en-GB" dirty="0" err="1"/>
              <a:t>suhteellisen</a:t>
            </a:r>
            <a:r>
              <a:rPr lang="en-GB" dirty="0"/>
              <a:t> </a:t>
            </a:r>
            <a:r>
              <a:rPr lang="en-GB" dirty="0" err="1"/>
              <a:t>autonomisia</a:t>
            </a:r>
            <a:r>
              <a:rPr lang="en-GB" dirty="0"/>
              <a:t> </a:t>
            </a:r>
            <a:r>
              <a:rPr lang="en-GB" dirty="0" err="1"/>
              <a:t>emergenttejä</a:t>
            </a:r>
            <a:r>
              <a:rPr lang="en-GB" dirty="0"/>
              <a:t> </a:t>
            </a:r>
            <a:r>
              <a:rPr lang="en-GB" dirty="0" err="1"/>
              <a:t>muodosteita</a:t>
            </a:r>
            <a:r>
              <a:rPr lang="en-GB" dirty="0"/>
              <a:t>.</a:t>
            </a:r>
          </a:p>
          <a:p>
            <a:r>
              <a:rPr lang="en-GB" b="1" dirty="0"/>
              <a:t>Humanismi</a:t>
            </a:r>
            <a:r>
              <a:rPr lang="en-GB" dirty="0"/>
              <a:t>: </a:t>
            </a:r>
            <a:r>
              <a:rPr lang="en-GB" dirty="0" err="1"/>
              <a:t>ihminen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tavoitella</a:t>
            </a:r>
            <a:r>
              <a:rPr lang="en-GB" dirty="0"/>
              <a:t> </a:t>
            </a:r>
            <a:r>
              <a:rPr lang="en-GB" dirty="0" err="1"/>
              <a:t>hyvää</a:t>
            </a:r>
            <a:r>
              <a:rPr lang="en-GB" dirty="0"/>
              <a:t> </a:t>
            </a:r>
            <a:r>
              <a:rPr lang="en-GB" dirty="0" err="1"/>
              <a:t>elämää</a:t>
            </a:r>
            <a:r>
              <a:rPr lang="en-GB" dirty="0"/>
              <a:t> </a:t>
            </a:r>
            <a:r>
              <a:rPr lang="en-GB" dirty="0" err="1"/>
              <a:t>ilman</a:t>
            </a:r>
            <a:r>
              <a:rPr lang="en-GB" dirty="0"/>
              <a:t> </a:t>
            </a:r>
            <a:r>
              <a:rPr lang="en-GB" dirty="0" err="1"/>
              <a:t>uskonnollisia</a:t>
            </a:r>
            <a:r>
              <a:rPr lang="en-GB" dirty="0"/>
              <a:t> </a:t>
            </a:r>
            <a:r>
              <a:rPr lang="en-GB" dirty="0" err="1"/>
              <a:t>tms</a:t>
            </a:r>
            <a:r>
              <a:rPr lang="en-GB" dirty="0"/>
              <a:t>. </a:t>
            </a:r>
            <a:r>
              <a:rPr lang="en-GB" dirty="0" err="1"/>
              <a:t>yliluonnollisia</a:t>
            </a:r>
            <a:r>
              <a:rPr lang="en-GB" dirty="0"/>
              <a:t> </a:t>
            </a:r>
            <a:r>
              <a:rPr lang="en-GB" dirty="0" err="1"/>
              <a:t>oletuksia</a:t>
            </a:r>
            <a:r>
              <a:rPr lang="en-GB" dirty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2460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83212-9A46-A022-874E-6BF9AF5B7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dirty="0" err="1"/>
              <a:t>filosofian</a:t>
            </a:r>
            <a:r>
              <a:rPr lang="en-GB" dirty="0"/>
              <a:t> </a:t>
            </a:r>
            <a:r>
              <a:rPr lang="en-GB" dirty="0" err="1"/>
              <a:t>elementtejä</a:t>
            </a:r>
            <a:r>
              <a:rPr lang="en-GB" dirty="0"/>
              <a:t> (</a:t>
            </a:r>
            <a:r>
              <a:rPr lang="en-GB" dirty="0" err="1"/>
              <a:t>jatkoa</a:t>
            </a:r>
            <a:r>
              <a:rPr lang="en-GB" dirty="0"/>
              <a:t>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0E746-5095-0DCA-2B6C-C902D6842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Nämä</a:t>
            </a:r>
            <a:r>
              <a:rPr lang="en-GB" dirty="0"/>
              <a:t> </a:t>
            </a:r>
            <a:r>
              <a:rPr lang="en-GB" dirty="0" err="1"/>
              <a:t>kaikki</a:t>
            </a:r>
            <a:r>
              <a:rPr lang="en-GB" dirty="0"/>
              <a:t> “</a:t>
            </a:r>
            <a:r>
              <a:rPr lang="en-GB" dirty="0" err="1"/>
              <a:t>ydinainekset</a:t>
            </a:r>
            <a:r>
              <a:rPr lang="en-GB" dirty="0"/>
              <a:t>” </a:t>
            </a:r>
            <a:r>
              <a:rPr lang="en-GB" dirty="0" err="1"/>
              <a:t>ovat</a:t>
            </a:r>
            <a:r>
              <a:rPr lang="en-GB" dirty="0"/>
              <a:t> </a:t>
            </a:r>
            <a:r>
              <a:rPr lang="en-GB" dirty="0" err="1"/>
              <a:t>läsnä</a:t>
            </a:r>
            <a:r>
              <a:rPr lang="en-GB" dirty="0"/>
              <a:t> </a:t>
            </a:r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b="1" dirty="0" err="1"/>
              <a:t>ateismissa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Tieteellinen</a:t>
            </a:r>
            <a:r>
              <a:rPr lang="en-GB" dirty="0"/>
              <a:t> </a:t>
            </a:r>
            <a:r>
              <a:rPr lang="en-GB" dirty="0" err="1"/>
              <a:t>realismi</a:t>
            </a:r>
            <a:r>
              <a:rPr lang="en-GB" dirty="0"/>
              <a:t>: </a:t>
            </a:r>
            <a:r>
              <a:rPr lang="en-GB" dirty="0" err="1"/>
              <a:t>todellisuutta</a:t>
            </a:r>
            <a:r>
              <a:rPr lang="en-GB" dirty="0"/>
              <a:t> </a:t>
            </a:r>
            <a:r>
              <a:rPr lang="en-GB" dirty="0" err="1"/>
              <a:t>koskevan</a:t>
            </a:r>
            <a:r>
              <a:rPr lang="en-GB" dirty="0"/>
              <a:t> </a:t>
            </a:r>
            <a:r>
              <a:rPr lang="en-GB" dirty="0" err="1"/>
              <a:t>tiedon</a:t>
            </a:r>
            <a:r>
              <a:rPr lang="en-GB" dirty="0"/>
              <a:t> </a:t>
            </a:r>
            <a:r>
              <a:rPr lang="en-GB" dirty="0" err="1"/>
              <a:t>hankinnassa</a:t>
            </a:r>
            <a:r>
              <a:rPr lang="en-GB" dirty="0"/>
              <a:t> </a:t>
            </a:r>
            <a:r>
              <a:rPr lang="en-GB" dirty="0" err="1"/>
              <a:t>ensisijaisessa</a:t>
            </a:r>
            <a:r>
              <a:rPr lang="en-GB" dirty="0"/>
              <a:t>/</a:t>
            </a:r>
            <a:r>
              <a:rPr lang="en-GB" dirty="0" err="1"/>
              <a:t>etuoikeutetussa</a:t>
            </a:r>
            <a:r>
              <a:rPr lang="en-GB" dirty="0"/>
              <a:t> </a:t>
            </a:r>
            <a:r>
              <a:rPr lang="en-GB" dirty="0" err="1"/>
              <a:t>asemassa</a:t>
            </a:r>
            <a:r>
              <a:rPr lang="en-GB" dirty="0"/>
              <a:t> on </a:t>
            </a:r>
            <a:r>
              <a:rPr lang="en-GB" dirty="0" err="1"/>
              <a:t>tiede</a:t>
            </a:r>
            <a:r>
              <a:rPr lang="en-GB" dirty="0"/>
              <a:t>, </a:t>
            </a:r>
            <a:r>
              <a:rPr lang="en-GB" dirty="0" err="1"/>
              <a:t>ei</a:t>
            </a:r>
            <a:r>
              <a:rPr lang="en-GB" dirty="0"/>
              <a:t> (</a:t>
            </a:r>
            <a:r>
              <a:rPr lang="en-GB" dirty="0" err="1"/>
              <a:t>esim</a:t>
            </a:r>
            <a:r>
              <a:rPr lang="en-GB" dirty="0"/>
              <a:t>.) </a:t>
            </a:r>
            <a:r>
              <a:rPr lang="en-GB" dirty="0" err="1"/>
              <a:t>uskonto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Materialismi</a:t>
            </a:r>
            <a:r>
              <a:rPr lang="en-GB" dirty="0"/>
              <a:t>: </a:t>
            </a:r>
            <a:r>
              <a:rPr lang="en-GB" dirty="0" err="1"/>
              <a:t>materiasta</a:t>
            </a:r>
            <a:r>
              <a:rPr lang="en-GB" dirty="0"/>
              <a:t> </a:t>
            </a:r>
            <a:r>
              <a:rPr lang="en-GB" dirty="0" err="1"/>
              <a:t>riippumatonta</a:t>
            </a:r>
            <a:r>
              <a:rPr lang="en-GB" dirty="0"/>
              <a:t> </a:t>
            </a:r>
            <a:r>
              <a:rPr lang="en-GB" dirty="0" err="1"/>
              <a:t>henkistä</a:t>
            </a:r>
            <a:r>
              <a:rPr lang="en-GB" dirty="0"/>
              <a:t>/</a:t>
            </a:r>
            <a:r>
              <a:rPr lang="en-GB" dirty="0" err="1"/>
              <a:t>yliluonnollista</a:t>
            </a:r>
            <a:r>
              <a:rPr lang="en-GB" dirty="0"/>
              <a:t> </a:t>
            </a:r>
            <a:r>
              <a:rPr lang="en-GB" dirty="0" err="1"/>
              <a:t>todellisuutta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ole </a:t>
            </a:r>
            <a:r>
              <a:rPr lang="en-GB" dirty="0" err="1"/>
              <a:t>perusteltua</a:t>
            </a:r>
            <a:r>
              <a:rPr lang="en-GB" dirty="0"/>
              <a:t> </a:t>
            </a:r>
            <a:r>
              <a:rPr lang="en-GB" dirty="0" err="1"/>
              <a:t>olettaa</a:t>
            </a:r>
            <a:r>
              <a:rPr lang="en-GB" dirty="0"/>
              <a:t> </a:t>
            </a:r>
            <a:r>
              <a:rPr lang="en-GB" dirty="0" err="1"/>
              <a:t>olemassa</a:t>
            </a:r>
            <a:r>
              <a:rPr lang="en-GB" dirty="0"/>
              <a:t> </a:t>
            </a:r>
            <a:r>
              <a:rPr lang="en-GB" dirty="0" err="1"/>
              <a:t>olevaksi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Humanismi: </a:t>
            </a:r>
            <a:r>
              <a:rPr lang="en-GB" dirty="0" err="1"/>
              <a:t>eettisiä</a:t>
            </a:r>
            <a:r>
              <a:rPr lang="en-GB" dirty="0"/>
              <a:t> </a:t>
            </a:r>
            <a:r>
              <a:rPr lang="en-GB" dirty="0" err="1"/>
              <a:t>ym</a:t>
            </a:r>
            <a:r>
              <a:rPr lang="en-GB" dirty="0"/>
              <a:t>. </a:t>
            </a:r>
            <a:r>
              <a:rPr lang="en-GB" dirty="0" err="1"/>
              <a:t>arvoja</a:t>
            </a:r>
            <a:r>
              <a:rPr lang="en-GB" dirty="0"/>
              <a:t> </a:t>
            </a:r>
            <a:r>
              <a:rPr lang="en-GB" dirty="0" err="1"/>
              <a:t>voidaan</a:t>
            </a:r>
            <a:r>
              <a:rPr lang="en-GB" dirty="0"/>
              <a:t> </a:t>
            </a:r>
            <a:r>
              <a:rPr lang="en-GB" dirty="0" err="1"/>
              <a:t>perustella</a:t>
            </a:r>
            <a:r>
              <a:rPr lang="en-GB" dirty="0"/>
              <a:t> </a:t>
            </a:r>
            <a:r>
              <a:rPr lang="en-GB" dirty="0" err="1"/>
              <a:t>riippumatta</a:t>
            </a:r>
            <a:r>
              <a:rPr lang="en-GB" dirty="0"/>
              <a:t> </a:t>
            </a:r>
            <a:r>
              <a:rPr lang="en-GB" dirty="0" err="1"/>
              <a:t>uskonnosta</a:t>
            </a:r>
            <a:r>
              <a:rPr lang="en-GB" dirty="0"/>
              <a:t>.</a:t>
            </a:r>
          </a:p>
          <a:p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dirty="0" err="1"/>
              <a:t>uskontokriittiset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ateismia</a:t>
            </a:r>
            <a:r>
              <a:rPr lang="en-GB" dirty="0"/>
              <a:t> </a:t>
            </a:r>
            <a:r>
              <a:rPr lang="en-GB" dirty="0" err="1"/>
              <a:t>puolustavat</a:t>
            </a:r>
            <a:r>
              <a:rPr lang="en-GB" dirty="0"/>
              <a:t> </a:t>
            </a:r>
            <a:r>
              <a:rPr lang="en-GB" dirty="0" err="1"/>
              <a:t>kirjoitukset</a:t>
            </a:r>
            <a:r>
              <a:rPr lang="en-GB" dirty="0"/>
              <a:t> </a:t>
            </a:r>
            <a:r>
              <a:rPr lang="en-GB" dirty="0" err="1"/>
              <a:t>ovat</a:t>
            </a:r>
            <a:r>
              <a:rPr lang="en-GB" dirty="0"/>
              <a:t> </a:t>
            </a:r>
            <a:r>
              <a:rPr lang="en-GB" dirty="0" err="1"/>
              <a:t>enimmäkseen</a:t>
            </a:r>
            <a:r>
              <a:rPr lang="en-GB" dirty="0"/>
              <a:t> </a:t>
            </a:r>
            <a:r>
              <a:rPr lang="en-GB" dirty="0" err="1"/>
              <a:t>hänen</a:t>
            </a:r>
            <a:r>
              <a:rPr lang="en-GB" dirty="0"/>
              <a:t> </a:t>
            </a:r>
            <a:r>
              <a:rPr lang="en-GB" dirty="0" err="1"/>
              <a:t>suomenkielistä</a:t>
            </a:r>
            <a:r>
              <a:rPr lang="en-GB" dirty="0"/>
              <a:t> </a:t>
            </a:r>
            <a:r>
              <a:rPr lang="en-GB" dirty="0" err="1"/>
              <a:t>tuotantoaan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Englanninkielisissä</a:t>
            </a:r>
            <a:r>
              <a:rPr lang="en-GB" dirty="0"/>
              <a:t> </a:t>
            </a:r>
            <a:r>
              <a:rPr lang="en-GB" dirty="0" err="1"/>
              <a:t>pääteoksissa</a:t>
            </a:r>
            <a:r>
              <a:rPr lang="en-GB" dirty="0"/>
              <a:t> mm. </a:t>
            </a:r>
            <a:r>
              <a:rPr lang="en-GB" dirty="0" err="1"/>
              <a:t>tieteen</a:t>
            </a:r>
            <a:r>
              <a:rPr lang="en-GB" dirty="0"/>
              <a:t> </a:t>
            </a:r>
            <a:r>
              <a:rPr lang="en-GB" dirty="0" err="1"/>
              <a:t>edistymisestä</a:t>
            </a:r>
            <a:r>
              <a:rPr lang="en-GB" dirty="0"/>
              <a:t>, </a:t>
            </a:r>
            <a:r>
              <a:rPr lang="en-GB" dirty="0" err="1"/>
              <a:t>totuudenkaltaisuudesta</a:t>
            </a:r>
            <a:r>
              <a:rPr lang="en-GB" dirty="0"/>
              <a:t>, </a:t>
            </a:r>
            <a:r>
              <a:rPr lang="en-GB" dirty="0" err="1"/>
              <a:t>tieteellisestä</a:t>
            </a:r>
            <a:r>
              <a:rPr lang="en-GB" dirty="0"/>
              <a:t> </a:t>
            </a:r>
            <a:r>
              <a:rPr lang="en-GB" dirty="0" err="1"/>
              <a:t>realismista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abduktiosta</a:t>
            </a:r>
            <a:r>
              <a:rPr lang="en-GB" dirty="0"/>
              <a:t> </a:t>
            </a:r>
            <a:r>
              <a:rPr lang="en-GB" dirty="0" err="1"/>
              <a:t>ateismiin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uskonnonfilosofiaan</a:t>
            </a:r>
            <a:r>
              <a:rPr lang="en-GB" dirty="0"/>
              <a:t> </a:t>
            </a:r>
            <a:r>
              <a:rPr lang="en-GB" dirty="0" err="1"/>
              <a:t>viitataan</a:t>
            </a:r>
            <a:r>
              <a:rPr lang="en-GB" dirty="0"/>
              <a:t> </a:t>
            </a:r>
            <a:r>
              <a:rPr lang="en-GB" dirty="0" err="1"/>
              <a:t>korkeintaan</a:t>
            </a:r>
            <a:r>
              <a:rPr lang="en-GB" dirty="0"/>
              <a:t> </a:t>
            </a:r>
            <a:r>
              <a:rPr lang="en-GB" dirty="0" err="1"/>
              <a:t>ohimennen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Uskontokritiikki</a:t>
            </a:r>
            <a:r>
              <a:rPr lang="en-GB" dirty="0"/>
              <a:t> </a:t>
            </a:r>
            <a:r>
              <a:rPr lang="en-GB" b="1" dirty="0" err="1"/>
              <a:t>osallistuvana</a:t>
            </a:r>
            <a:r>
              <a:rPr lang="en-GB" b="1" dirty="0"/>
              <a:t> </a:t>
            </a:r>
            <a:r>
              <a:rPr lang="en-GB" b="1" dirty="0" err="1"/>
              <a:t>filosofiana</a:t>
            </a:r>
            <a:r>
              <a:rPr lang="en-GB" b="1" dirty="0"/>
              <a:t> </a:t>
            </a:r>
            <a:r>
              <a:rPr lang="en-GB" dirty="0"/>
              <a:t>(</a:t>
            </a:r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b="1" dirty="0"/>
              <a:t>Westermarck, Kaila</a:t>
            </a:r>
            <a:r>
              <a:rPr lang="en-GB" dirty="0"/>
              <a:t>): </a:t>
            </a:r>
            <a:r>
              <a:rPr lang="en-GB" dirty="0" err="1"/>
              <a:t>rationaalisen</a:t>
            </a:r>
            <a:r>
              <a:rPr lang="en-GB" dirty="0"/>
              <a:t>, </a:t>
            </a:r>
            <a:r>
              <a:rPr lang="en-GB" dirty="0" err="1"/>
              <a:t>uskonnottoman</a:t>
            </a:r>
            <a:r>
              <a:rPr lang="en-GB" dirty="0"/>
              <a:t> </a:t>
            </a:r>
            <a:r>
              <a:rPr lang="en-GB" dirty="0" err="1"/>
              <a:t>maailmankatsomuksen</a:t>
            </a:r>
            <a:r>
              <a:rPr lang="en-GB" dirty="0"/>
              <a:t> </a:t>
            </a:r>
            <a:r>
              <a:rPr lang="en-GB" dirty="0" err="1"/>
              <a:t>puolustus</a:t>
            </a:r>
            <a:r>
              <a:rPr lang="en-GB" dirty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3946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2D006-E2C0-3D5D-804B-EBDFAD3AE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</a:t>
            </a:r>
            <a:r>
              <a:rPr lang="en-GB" dirty="0" err="1"/>
              <a:t>Tieteellinen</a:t>
            </a:r>
            <a:r>
              <a:rPr lang="en-GB" dirty="0"/>
              <a:t> vs. </a:t>
            </a:r>
            <a:r>
              <a:rPr lang="en-GB" dirty="0" err="1"/>
              <a:t>uskonnollinen</a:t>
            </a:r>
            <a:r>
              <a:rPr lang="en-GB" dirty="0"/>
              <a:t> </a:t>
            </a:r>
            <a:r>
              <a:rPr lang="en-GB" dirty="0" err="1"/>
              <a:t>maailmankuva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-</a:t>
            </a:r>
            <a:r>
              <a:rPr lang="en-GB" dirty="0" err="1"/>
              <a:t>katsomus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CF17C-CF34-52B0-936E-15B366990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err="1"/>
              <a:t>Maailmankuvat</a:t>
            </a:r>
            <a:r>
              <a:rPr lang="en-GB" dirty="0"/>
              <a:t>: “</a:t>
            </a:r>
            <a:r>
              <a:rPr lang="en-GB" dirty="0" err="1"/>
              <a:t>maailmaa</a:t>
            </a:r>
            <a:r>
              <a:rPr lang="en-GB" dirty="0"/>
              <a:t> </a:t>
            </a:r>
            <a:r>
              <a:rPr lang="en-GB" dirty="0" err="1"/>
              <a:t>koskevien</a:t>
            </a:r>
            <a:r>
              <a:rPr lang="en-GB" dirty="0"/>
              <a:t>, </a:t>
            </a:r>
            <a:r>
              <a:rPr lang="en-GB" dirty="0" err="1"/>
              <a:t>tavalla</a:t>
            </a:r>
            <a:r>
              <a:rPr lang="en-GB" dirty="0"/>
              <a:t> tai </a:t>
            </a:r>
            <a:r>
              <a:rPr lang="en-GB" dirty="0" err="1"/>
              <a:t>toisella</a:t>
            </a:r>
            <a:r>
              <a:rPr lang="en-GB" dirty="0"/>
              <a:t> </a:t>
            </a:r>
            <a:r>
              <a:rPr lang="en-GB" dirty="0" err="1"/>
              <a:t>perusteltujen</a:t>
            </a:r>
            <a:r>
              <a:rPr lang="en-GB" dirty="0"/>
              <a:t> </a:t>
            </a:r>
            <a:r>
              <a:rPr lang="en-GB" dirty="0" err="1"/>
              <a:t>väitteiden</a:t>
            </a:r>
            <a:r>
              <a:rPr lang="en-GB" dirty="0"/>
              <a:t> </a:t>
            </a:r>
            <a:r>
              <a:rPr lang="en-GB" dirty="0" err="1"/>
              <a:t>järjestelmällisiä</a:t>
            </a:r>
            <a:r>
              <a:rPr lang="en-GB" dirty="0"/>
              <a:t> </a:t>
            </a:r>
            <a:r>
              <a:rPr lang="en-GB" dirty="0" err="1"/>
              <a:t>kokonaisuuksia</a:t>
            </a:r>
            <a:r>
              <a:rPr lang="en-GB" dirty="0"/>
              <a:t>” (</a:t>
            </a:r>
            <a:r>
              <a:rPr lang="en-GB" dirty="0" err="1"/>
              <a:t>Niiniluoto</a:t>
            </a:r>
            <a:r>
              <a:rPr lang="en-GB" dirty="0"/>
              <a:t> 1984, 79).</a:t>
            </a:r>
          </a:p>
          <a:p>
            <a:pPr lvl="1"/>
            <a:r>
              <a:rPr lang="en-GB" dirty="0" err="1"/>
              <a:t>Maailmankuvista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niiden</a:t>
            </a:r>
            <a:r>
              <a:rPr lang="en-GB" dirty="0"/>
              <a:t> “</a:t>
            </a:r>
            <a:r>
              <a:rPr lang="en-GB" dirty="0" err="1"/>
              <a:t>logiikasta</a:t>
            </a:r>
            <a:r>
              <a:rPr lang="en-GB" dirty="0"/>
              <a:t>” </a:t>
            </a:r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b="1" dirty="0"/>
              <a:t>Snellman</a:t>
            </a:r>
            <a:r>
              <a:rPr lang="en-GB" dirty="0"/>
              <a:t> 2025.</a:t>
            </a:r>
          </a:p>
          <a:p>
            <a:r>
              <a:rPr lang="en-GB" b="1" dirty="0" err="1"/>
              <a:t>Tieteellinen</a:t>
            </a:r>
            <a:r>
              <a:rPr lang="en-GB" b="1" dirty="0"/>
              <a:t> </a:t>
            </a:r>
            <a:r>
              <a:rPr lang="en-GB" b="1" dirty="0" err="1"/>
              <a:t>maailmankuva</a:t>
            </a:r>
            <a:r>
              <a:rPr lang="en-GB" b="1" dirty="0"/>
              <a:t> </a:t>
            </a:r>
            <a:r>
              <a:rPr lang="en-GB" dirty="0" err="1"/>
              <a:t>perustuu</a:t>
            </a:r>
            <a:r>
              <a:rPr lang="en-GB" dirty="0"/>
              <a:t> </a:t>
            </a:r>
            <a:r>
              <a:rPr lang="en-GB" dirty="0" err="1"/>
              <a:t>tieteellisen</a:t>
            </a:r>
            <a:r>
              <a:rPr lang="en-GB" dirty="0"/>
              <a:t> </a:t>
            </a:r>
            <a:r>
              <a:rPr lang="en-GB" dirty="0" err="1"/>
              <a:t>tutkimuksen</a:t>
            </a:r>
            <a:r>
              <a:rPr lang="en-GB" dirty="0"/>
              <a:t> </a:t>
            </a:r>
            <a:r>
              <a:rPr lang="en-GB" dirty="0" err="1"/>
              <a:t>tuloksiin</a:t>
            </a:r>
            <a:r>
              <a:rPr lang="en-GB" dirty="0"/>
              <a:t>: </a:t>
            </a:r>
            <a:r>
              <a:rPr lang="en-GB" dirty="0" err="1"/>
              <a:t>sen</a:t>
            </a:r>
            <a:r>
              <a:rPr lang="en-GB" dirty="0"/>
              <a:t> </a:t>
            </a:r>
            <a:r>
              <a:rPr lang="en-GB" dirty="0" err="1"/>
              <a:t>väitteet</a:t>
            </a:r>
            <a:r>
              <a:rPr lang="en-GB" dirty="0"/>
              <a:t> </a:t>
            </a:r>
            <a:r>
              <a:rPr lang="en-GB" dirty="0" err="1"/>
              <a:t>ovat</a:t>
            </a:r>
            <a:r>
              <a:rPr lang="en-GB" dirty="0"/>
              <a:t> “</a:t>
            </a:r>
            <a:r>
              <a:rPr lang="en-GB" dirty="0" err="1"/>
              <a:t>tieteellisin</a:t>
            </a:r>
            <a:r>
              <a:rPr lang="en-GB" dirty="0"/>
              <a:t> </a:t>
            </a:r>
            <a:r>
              <a:rPr lang="en-GB" dirty="0" err="1"/>
              <a:t>menetelmin</a:t>
            </a:r>
            <a:r>
              <a:rPr lang="en-GB" dirty="0"/>
              <a:t> </a:t>
            </a:r>
            <a:r>
              <a:rPr lang="en-GB" dirty="0" err="1"/>
              <a:t>perusteltuja</a:t>
            </a:r>
            <a:r>
              <a:rPr lang="en-GB" dirty="0"/>
              <a:t> </a:t>
            </a:r>
            <a:r>
              <a:rPr lang="en-GB" dirty="0" err="1"/>
              <a:t>sekä</a:t>
            </a:r>
            <a:r>
              <a:rPr lang="en-GB" dirty="0"/>
              <a:t> </a:t>
            </a:r>
            <a:r>
              <a:rPr lang="en-GB" dirty="0" err="1"/>
              <a:t>tiedemiesten</a:t>
            </a:r>
            <a:r>
              <a:rPr lang="en-GB" dirty="0"/>
              <a:t> [</a:t>
            </a:r>
            <a:r>
              <a:rPr lang="en-GB" i="1" dirty="0"/>
              <a:t>sic</a:t>
            </a:r>
            <a:r>
              <a:rPr lang="en-GB" dirty="0"/>
              <a:t>] </a:t>
            </a:r>
            <a:r>
              <a:rPr lang="en-GB" dirty="0" err="1"/>
              <a:t>muodostaman</a:t>
            </a:r>
            <a:r>
              <a:rPr lang="en-GB" dirty="0"/>
              <a:t> </a:t>
            </a:r>
            <a:r>
              <a:rPr lang="en-GB" dirty="0" err="1"/>
              <a:t>yhteisön</a:t>
            </a:r>
            <a:r>
              <a:rPr lang="en-GB" dirty="0"/>
              <a:t> </a:t>
            </a:r>
            <a:r>
              <a:rPr lang="en-GB" dirty="0" err="1"/>
              <a:t>hyväksymiä</a:t>
            </a:r>
            <a:r>
              <a:rPr lang="en-GB" dirty="0"/>
              <a:t>” (</a:t>
            </a:r>
            <a:r>
              <a:rPr lang="en-GB" dirty="0" err="1"/>
              <a:t>Niiniluoto</a:t>
            </a:r>
            <a:r>
              <a:rPr lang="en-GB" dirty="0"/>
              <a:t> 1984, 79-80).</a:t>
            </a:r>
          </a:p>
          <a:p>
            <a:pPr lvl="1"/>
            <a:r>
              <a:rPr lang="en-GB" dirty="0" err="1"/>
              <a:t>Tieteellisen</a:t>
            </a:r>
            <a:r>
              <a:rPr lang="en-GB" dirty="0"/>
              <a:t> </a:t>
            </a:r>
            <a:r>
              <a:rPr lang="en-GB" dirty="0" err="1"/>
              <a:t>maailmankuvan</a:t>
            </a:r>
            <a:r>
              <a:rPr lang="en-GB" dirty="0"/>
              <a:t> </a:t>
            </a:r>
            <a:r>
              <a:rPr lang="en-GB" dirty="0" err="1"/>
              <a:t>subjektina</a:t>
            </a:r>
            <a:r>
              <a:rPr lang="en-GB" dirty="0"/>
              <a:t> </a:t>
            </a:r>
            <a:r>
              <a:rPr lang="en-GB" dirty="0" err="1"/>
              <a:t>pikemmin</a:t>
            </a:r>
            <a:r>
              <a:rPr lang="en-GB" dirty="0"/>
              <a:t> </a:t>
            </a:r>
            <a:r>
              <a:rPr lang="en-GB" dirty="0" err="1"/>
              <a:t>tiedeyhteisö</a:t>
            </a:r>
            <a:r>
              <a:rPr lang="en-GB" dirty="0"/>
              <a:t> </a:t>
            </a:r>
            <a:r>
              <a:rPr lang="en-GB" dirty="0" err="1"/>
              <a:t>kuin</a:t>
            </a:r>
            <a:r>
              <a:rPr lang="en-GB" dirty="0"/>
              <a:t> </a:t>
            </a:r>
            <a:r>
              <a:rPr lang="en-GB" dirty="0" err="1"/>
              <a:t>kukaan</a:t>
            </a:r>
            <a:r>
              <a:rPr lang="en-GB" dirty="0"/>
              <a:t> </a:t>
            </a:r>
            <a:r>
              <a:rPr lang="en-GB" dirty="0" err="1"/>
              <a:t>yksilö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Silti</a:t>
            </a:r>
            <a:r>
              <a:rPr lang="en-GB" dirty="0"/>
              <a:t> </a:t>
            </a:r>
            <a:r>
              <a:rPr lang="en-GB" dirty="0" err="1"/>
              <a:t>yksilöiden</a:t>
            </a:r>
            <a:r>
              <a:rPr lang="en-GB" dirty="0"/>
              <a:t> </a:t>
            </a:r>
            <a:r>
              <a:rPr lang="en-GB" dirty="0" err="1"/>
              <a:t>maailmankuvia</a:t>
            </a:r>
            <a:r>
              <a:rPr lang="en-GB" dirty="0"/>
              <a:t> – </a:t>
            </a:r>
            <a:r>
              <a:rPr lang="en-GB" dirty="0" err="1"/>
              <a:t>joissa</a:t>
            </a:r>
            <a:r>
              <a:rPr lang="en-GB" dirty="0"/>
              <a:t> </a:t>
            </a:r>
            <a:r>
              <a:rPr lang="en-GB" dirty="0" err="1"/>
              <a:t>sekoittuu</a:t>
            </a:r>
            <a:r>
              <a:rPr lang="en-GB" dirty="0"/>
              <a:t> </a:t>
            </a:r>
            <a:r>
              <a:rPr lang="en-GB" dirty="0" err="1"/>
              <a:t>erilaisia</a:t>
            </a:r>
            <a:r>
              <a:rPr lang="en-GB" dirty="0"/>
              <a:t> </a:t>
            </a:r>
            <a:r>
              <a:rPr lang="en-GB" dirty="0" err="1"/>
              <a:t>aineksia</a:t>
            </a:r>
            <a:r>
              <a:rPr lang="en-GB" dirty="0"/>
              <a:t> – </a:t>
            </a:r>
            <a:r>
              <a:rPr lang="en-GB" dirty="0" err="1"/>
              <a:t>voidaan</a:t>
            </a:r>
            <a:r>
              <a:rPr lang="en-GB" dirty="0"/>
              <a:t> </a:t>
            </a:r>
            <a:r>
              <a:rPr lang="en-GB" dirty="0" err="1"/>
              <a:t>arvioida</a:t>
            </a:r>
            <a:r>
              <a:rPr lang="en-GB" dirty="0"/>
              <a:t> mm. </a:t>
            </a:r>
            <a:r>
              <a:rPr lang="en-GB" dirty="0" err="1"/>
              <a:t>niiden</a:t>
            </a:r>
            <a:r>
              <a:rPr lang="en-GB" dirty="0"/>
              <a:t> </a:t>
            </a:r>
            <a:r>
              <a:rPr lang="en-GB" dirty="0" err="1"/>
              <a:t>tietellisyyden</a:t>
            </a:r>
            <a:r>
              <a:rPr lang="en-GB" dirty="0"/>
              <a:t> </a:t>
            </a:r>
            <a:r>
              <a:rPr lang="en-GB" dirty="0" err="1"/>
              <a:t>suhteen</a:t>
            </a:r>
            <a:r>
              <a:rPr lang="en-GB" dirty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896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29BC-05FE-DD3F-D88E-AFEFB5AE0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Tieteellinen</a:t>
            </a:r>
            <a:r>
              <a:rPr lang="en-GB" dirty="0"/>
              <a:t> vs. </a:t>
            </a:r>
            <a:r>
              <a:rPr lang="en-GB" dirty="0" err="1"/>
              <a:t>uskonnollinen</a:t>
            </a:r>
            <a:r>
              <a:rPr lang="en-GB" dirty="0"/>
              <a:t> </a:t>
            </a:r>
            <a:r>
              <a:rPr lang="en-GB" dirty="0" err="1"/>
              <a:t>maailmankuva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-</a:t>
            </a:r>
            <a:r>
              <a:rPr lang="en-GB" dirty="0" err="1"/>
              <a:t>katsomus</a:t>
            </a:r>
            <a:r>
              <a:rPr lang="en-GB" dirty="0"/>
              <a:t> (</a:t>
            </a:r>
            <a:r>
              <a:rPr lang="en-GB" dirty="0" err="1"/>
              <a:t>jatkoa</a:t>
            </a:r>
            <a:r>
              <a:rPr lang="en-GB" dirty="0"/>
              <a:t>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B4B6F-9B9F-F72D-6BEB-75E1C4617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 err="1"/>
              <a:t>Uskonnollinen</a:t>
            </a:r>
            <a:r>
              <a:rPr lang="en-GB" b="1" dirty="0"/>
              <a:t> </a:t>
            </a:r>
            <a:r>
              <a:rPr lang="en-GB" b="1" dirty="0" err="1"/>
              <a:t>maailmankuva</a:t>
            </a:r>
            <a:r>
              <a:rPr lang="en-GB" b="1" dirty="0"/>
              <a:t> </a:t>
            </a:r>
            <a:r>
              <a:rPr lang="en-GB" dirty="0" err="1"/>
              <a:t>sisältää</a:t>
            </a:r>
            <a:r>
              <a:rPr lang="en-GB" dirty="0"/>
              <a:t> </a:t>
            </a:r>
            <a:r>
              <a:rPr lang="en-GB" dirty="0" err="1"/>
              <a:t>väitteitä</a:t>
            </a:r>
            <a:r>
              <a:rPr lang="en-GB" dirty="0"/>
              <a:t>, </a:t>
            </a:r>
            <a:r>
              <a:rPr lang="en-GB" dirty="0" err="1"/>
              <a:t>joita</a:t>
            </a:r>
            <a:r>
              <a:rPr lang="en-GB" dirty="0"/>
              <a:t> </a:t>
            </a:r>
            <a:r>
              <a:rPr lang="en-GB" dirty="0" err="1"/>
              <a:t>perustellaan</a:t>
            </a:r>
            <a:r>
              <a:rPr lang="en-GB" dirty="0"/>
              <a:t> </a:t>
            </a:r>
            <a:r>
              <a:rPr lang="en-GB" dirty="0" err="1"/>
              <a:t>viitaten</a:t>
            </a:r>
            <a:r>
              <a:rPr lang="en-GB" dirty="0"/>
              <a:t> </a:t>
            </a:r>
            <a:r>
              <a:rPr lang="en-GB" dirty="0" err="1"/>
              <a:t>uskonnollisiin</a:t>
            </a:r>
            <a:r>
              <a:rPr lang="en-GB" dirty="0"/>
              <a:t> </a:t>
            </a:r>
            <a:r>
              <a:rPr lang="en-GB" dirty="0" err="1"/>
              <a:t>auktoriteetteihin</a:t>
            </a:r>
            <a:r>
              <a:rPr lang="en-GB" dirty="0"/>
              <a:t> (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i="1" dirty="0" err="1"/>
              <a:t>Raamattu</a:t>
            </a:r>
            <a:r>
              <a:rPr lang="en-GB" dirty="0"/>
              <a:t>) tai </a:t>
            </a:r>
            <a:r>
              <a:rPr lang="en-GB" dirty="0" err="1"/>
              <a:t>subjektiivisiin</a:t>
            </a:r>
            <a:r>
              <a:rPr lang="en-GB" dirty="0"/>
              <a:t> </a:t>
            </a:r>
            <a:r>
              <a:rPr lang="en-GB" dirty="0" err="1"/>
              <a:t>uskonnollisiin</a:t>
            </a:r>
            <a:r>
              <a:rPr lang="en-GB" dirty="0"/>
              <a:t> </a:t>
            </a:r>
            <a:r>
              <a:rPr lang="en-GB" dirty="0" err="1"/>
              <a:t>kokemuksiin</a:t>
            </a:r>
            <a:r>
              <a:rPr lang="en-GB" dirty="0"/>
              <a:t>.</a:t>
            </a:r>
          </a:p>
          <a:p>
            <a:r>
              <a:rPr lang="en-GB" b="1" dirty="0" err="1"/>
              <a:t>Metafyysinen</a:t>
            </a:r>
            <a:r>
              <a:rPr lang="en-GB" b="1" dirty="0"/>
              <a:t> </a:t>
            </a:r>
            <a:r>
              <a:rPr lang="en-GB" b="1" dirty="0" err="1"/>
              <a:t>maailmankuva</a:t>
            </a:r>
            <a:r>
              <a:rPr lang="en-GB" b="1" dirty="0"/>
              <a:t> </a:t>
            </a:r>
            <a:r>
              <a:rPr lang="en-GB" dirty="0" err="1"/>
              <a:t>sisältää</a:t>
            </a:r>
            <a:r>
              <a:rPr lang="en-GB" dirty="0"/>
              <a:t> </a:t>
            </a:r>
            <a:r>
              <a:rPr lang="en-GB" dirty="0" err="1"/>
              <a:t>ei-empiirisesti</a:t>
            </a:r>
            <a:r>
              <a:rPr lang="en-GB" dirty="0"/>
              <a:t>, </a:t>
            </a:r>
            <a:r>
              <a:rPr lang="en-GB" dirty="0" err="1"/>
              <a:t>puhtaasti</a:t>
            </a:r>
            <a:r>
              <a:rPr lang="en-GB" dirty="0"/>
              <a:t> </a:t>
            </a:r>
            <a:r>
              <a:rPr lang="en-GB" dirty="0" err="1"/>
              <a:t>filosofisin</a:t>
            </a:r>
            <a:r>
              <a:rPr lang="en-GB" dirty="0"/>
              <a:t> </a:t>
            </a:r>
            <a:r>
              <a:rPr lang="en-GB" dirty="0" err="1"/>
              <a:t>argumentein</a:t>
            </a:r>
            <a:r>
              <a:rPr lang="en-GB" dirty="0"/>
              <a:t> </a:t>
            </a:r>
            <a:r>
              <a:rPr lang="en-GB" dirty="0" err="1"/>
              <a:t>perusteltuja</a:t>
            </a:r>
            <a:r>
              <a:rPr lang="en-GB" dirty="0"/>
              <a:t> </a:t>
            </a:r>
            <a:r>
              <a:rPr lang="en-GB" dirty="0" err="1"/>
              <a:t>väitteitä</a:t>
            </a:r>
            <a:r>
              <a:rPr lang="en-GB" dirty="0"/>
              <a:t>.</a:t>
            </a:r>
          </a:p>
          <a:p>
            <a:r>
              <a:rPr lang="en-GB" b="1" dirty="0"/>
              <a:t>Ei-</a:t>
            </a:r>
            <a:r>
              <a:rPr lang="en-GB" b="1" dirty="0" err="1"/>
              <a:t>tieteellinen</a:t>
            </a:r>
            <a:r>
              <a:rPr lang="en-GB" b="1" dirty="0"/>
              <a:t> </a:t>
            </a:r>
            <a:r>
              <a:rPr lang="en-GB" b="1" dirty="0" err="1"/>
              <a:t>maailmankuva</a:t>
            </a:r>
            <a:r>
              <a:rPr lang="en-GB" b="1" dirty="0"/>
              <a:t> </a:t>
            </a:r>
            <a:r>
              <a:rPr lang="en-GB" dirty="0" err="1"/>
              <a:t>sisältää</a:t>
            </a:r>
            <a:r>
              <a:rPr lang="en-GB" dirty="0"/>
              <a:t> </a:t>
            </a:r>
            <a:r>
              <a:rPr lang="en-GB" dirty="0" err="1"/>
              <a:t>väitteitä</a:t>
            </a:r>
            <a:r>
              <a:rPr lang="en-GB" dirty="0"/>
              <a:t> </a:t>
            </a:r>
            <a:r>
              <a:rPr lang="en-GB" dirty="0" err="1"/>
              <a:t>asioista</a:t>
            </a:r>
            <a:r>
              <a:rPr lang="en-GB" dirty="0"/>
              <a:t>, </a:t>
            </a:r>
            <a:r>
              <a:rPr lang="en-GB" dirty="0" err="1"/>
              <a:t>joita</a:t>
            </a:r>
            <a:r>
              <a:rPr lang="en-GB" dirty="0"/>
              <a:t> </a:t>
            </a:r>
            <a:r>
              <a:rPr lang="en-GB" dirty="0" err="1"/>
              <a:t>tiede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tutki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Tällaiset</a:t>
            </a:r>
            <a:r>
              <a:rPr lang="en-GB" dirty="0"/>
              <a:t> </a:t>
            </a:r>
            <a:r>
              <a:rPr lang="en-GB" dirty="0" err="1"/>
              <a:t>väitteet</a:t>
            </a:r>
            <a:r>
              <a:rPr lang="en-GB" dirty="0"/>
              <a:t> </a:t>
            </a:r>
            <a:r>
              <a:rPr lang="en-GB" dirty="0" err="1"/>
              <a:t>eivät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olla </a:t>
            </a:r>
            <a:r>
              <a:rPr lang="en-GB" dirty="0" err="1"/>
              <a:t>tieteen</a:t>
            </a:r>
            <a:r>
              <a:rPr lang="en-GB" dirty="0"/>
              <a:t> </a:t>
            </a:r>
            <a:r>
              <a:rPr lang="en-GB" dirty="0" err="1"/>
              <a:t>tulosten</a:t>
            </a:r>
            <a:r>
              <a:rPr lang="en-GB" dirty="0"/>
              <a:t> </a:t>
            </a:r>
            <a:r>
              <a:rPr lang="en-GB" dirty="0" err="1"/>
              <a:t>kanssa</a:t>
            </a:r>
            <a:r>
              <a:rPr lang="en-GB" dirty="0"/>
              <a:t> </a:t>
            </a:r>
            <a:r>
              <a:rPr lang="en-GB" dirty="0" err="1"/>
              <a:t>ristiriidassa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Jos </a:t>
            </a:r>
            <a:r>
              <a:rPr lang="en-GB" dirty="0" err="1"/>
              <a:t>tiede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tutki</a:t>
            </a:r>
            <a:r>
              <a:rPr lang="en-GB" dirty="0"/>
              <a:t> </a:t>
            </a:r>
            <a:r>
              <a:rPr lang="en-GB" dirty="0" err="1"/>
              <a:t>uskonnollisen</a:t>
            </a:r>
            <a:r>
              <a:rPr lang="en-GB" dirty="0"/>
              <a:t> </a:t>
            </a:r>
            <a:r>
              <a:rPr lang="en-GB" dirty="0" err="1"/>
              <a:t>maailmankuvan</a:t>
            </a:r>
            <a:r>
              <a:rPr lang="en-GB" dirty="0"/>
              <a:t> </a:t>
            </a:r>
            <a:r>
              <a:rPr lang="en-GB" dirty="0" err="1"/>
              <a:t>sisältämiä</a:t>
            </a:r>
            <a:r>
              <a:rPr lang="en-GB" dirty="0"/>
              <a:t> </a:t>
            </a:r>
            <a:r>
              <a:rPr lang="en-GB" dirty="0" err="1"/>
              <a:t>olemassaoloväitteitä</a:t>
            </a:r>
            <a:r>
              <a:rPr lang="en-GB" dirty="0"/>
              <a:t>, 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Jumalan</a:t>
            </a:r>
            <a:r>
              <a:rPr lang="en-GB" dirty="0"/>
              <a:t> </a:t>
            </a:r>
            <a:r>
              <a:rPr lang="en-GB" dirty="0" err="1"/>
              <a:t>olemassaoloa</a:t>
            </a:r>
            <a:r>
              <a:rPr lang="en-GB" dirty="0"/>
              <a:t>, </a:t>
            </a:r>
            <a:r>
              <a:rPr lang="en-GB" dirty="0" err="1"/>
              <a:t>uskonnollinen</a:t>
            </a:r>
            <a:r>
              <a:rPr lang="en-GB" dirty="0"/>
              <a:t> </a:t>
            </a:r>
            <a:r>
              <a:rPr lang="en-GB" dirty="0" err="1"/>
              <a:t>maailmankuva</a:t>
            </a:r>
            <a:r>
              <a:rPr lang="en-GB" dirty="0"/>
              <a:t> on </a:t>
            </a:r>
            <a:r>
              <a:rPr lang="en-GB" dirty="0" err="1"/>
              <a:t>ei-tieteellinen</a:t>
            </a:r>
            <a:r>
              <a:rPr lang="en-GB" dirty="0"/>
              <a:t>.</a:t>
            </a:r>
          </a:p>
          <a:p>
            <a:r>
              <a:rPr lang="en-GB" b="1" dirty="0" err="1"/>
              <a:t>Epätieteellinen</a:t>
            </a:r>
            <a:r>
              <a:rPr lang="en-GB" b="1" dirty="0"/>
              <a:t> </a:t>
            </a:r>
            <a:r>
              <a:rPr lang="en-GB" b="1" dirty="0" err="1"/>
              <a:t>maailmankuva</a:t>
            </a:r>
            <a:r>
              <a:rPr lang="en-GB" b="1" dirty="0"/>
              <a:t> </a:t>
            </a:r>
            <a:r>
              <a:rPr lang="en-GB" dirty="0" err="1"/>
              <a:t>sisältää</a:t>
            </a:r>
            <a:r>
              <a:rPr lang="en-GB" dirty="0"/>
              <a:t> </a:t>
            </a:r>
            <a:r>
              <a:rPr lang="en-GB" dirty="0" err="1"/>
              <a:t>tieteellisen</a:t>
            </a:r>
            <a:r>
              <a:rPr lang="en-GB" dirty="0"/>
              <a:t> </a:t>
            </a:r>
            <a:r>
              <a:rPr lang="en-GB" dirty="0" err="1"/>
              <a:t>maailmankuvan</a:t>
            </a:r>
            <a:r>
              <a:rPr lang="en-GB" dirty="0"/>
              <a:t> </a:t>
            </a:r>
            <a:r>
              <a:rPr lang="en-GB" dirty="0" err="1"/>
              <a:t>kanssa</a:t>
            </a:r>
            <a:r>
              <a:rPr lang="en-GB" dirty="0"/>
              <a:t> </a:t>
            </a:r>
            <a:r>
              <a:rPr lang="en-GB" dirty="0" err="1"/>
              <a:t>ristiriitaisia</a:t>
            </a:r>
            <a:r>
              <a:rPr lang="en-GB" dirty="0"/>
              <a:t> </a:t>
            </a:r>
            <a:r>
              <a:rPr lang="en-GB" dirty="0" err="1"/>
              <a:t>väitteitä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Tieteen</a:t>
            </a:r>
            <a:r>
              <a:rPr lang="en-GB" dirty="0"/>
              <a:t> “</a:t>
            </a:r>
            <a:r>
              <a:rPr lang="en-GB" dirty="0" err="1"/>
              <a:t>valepuvussa</a:t>
            </a:r>
            <a:r>
              <a:rPr lang="en-GB" dirty="0"/>
              <a:t>” </a:t>
            </a:r>
            <a:r>
              <a:rPr lang="en-GB" dirty="0" err="1"/>
              <a:t>esiintyvät</a:t>
            </a:r>
            <a:r>
              <a:rPr lang="en-GB" dirty="0"/>
              <a:t> </a:t>
            </a:r>
            <a:r>
              <a:rPr lang="en-GB" dirty="0" err="1"/>
              <a:t>pseudotieteet</a:t>
            </a:r>
            <a:r>
              <a:rPr lang="en-GB" dirty="0"/>
              <a:t> – 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astrologia</a:t>
            </a:r>
            <a:r>
              <a:rPr lang="en-GB" dirty="0"/>
              <a:t>, </a:t>
            </a:r>
            <a:r>
              <a:rPr lang="en-GB" dirty="0" err="1"/>
              <a:t>homeopatia</a:t>
            </a:r>
            <a:r>
              <a:rPr lang="en-GB" dirty="0"/>
              <a:t>, New Age -</a:t>
            </a:r>
            <a:r>
              <a:rPr lang="en-GB" dirty="0" err="1"/>
              <a:t>taikausko</a:t>
            </a:r>
            <a:r>
              <a:rPr lang="en-GB" dirty="0"/>
              <a:t> (</a:t>
            </a:r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dirty="0" err="1"/>
              <a:t>Niiniluoto</a:t>
            </a:r>
            <a:r>
              <a:rPr lang="en-GB" dirty="0"/>
              <a:t> 1994, </a:t>
            </a:r>
            <a:r>
              <a:rPr lang="en-GB" dirty="0" err="1"/>
              <a:t>luku</a:t>
            </a:r>
            <a:r>
              <a:rPr lang="en-GB" dirty="0"/>
              <a:t> 4).</a:t>
            </a:r>
          </a:p>
          <a:p>
            <a:pPr lvl="1"/>
            <a:r>
              <a:rPr lang="en-GB" dirty="0" err="1"/>
              <a:t>Uskonnollinen</a:t>
            </a:r>
            <a:r>
              <a:rPr lang="en-GB" dirty="0"/>
              <a:t> </a:t>
            </a:r>
            <a:r>
              <a:rPr lang="en-GB" dirty="0" err="1"/>
              <a:t>maailmankuva</a:t>
            </a:r>
            <a:r>
              <a:rPr lang="en-GB" dirty="0"/>
              <a:t> on </a:t>
            </a:r>
            <a:r>
              <a:rPr lang="en-GB" dirty="0" err="1"/>
              <a:t>epätieteellinen</a:t>
            </a:r>
            <a:r>
              <a:rPr lang="en-GB" dirty="0"/>
              <a:t> vain, </a:t>
            </a:r>
            <a:r>
              <a:rPr lang="en-GB" dirty="0" err="1"/>
              <a:t>jos</a:t>
            </a:r>
            <a:r>
              <a:rPr lang="en-GB" dirty="0"/>
              <a:t> </a:t>
            </a:r>
            <a:r>
              <a:rPr lang="en-GB" dirty="0" err="1"/>
              <a:t>tällainen</a:t>
            </a:r>
            <a:r>
              <a:rPr lang="en-GB" dirty="0"/>
              <a:t> </a:t>
            </a:r>
            <a:r>
              <a:rPr lang="en-GB" dirty="0" err="1"/>
              <a:t>ristiriita</a:t>
            </a:r>
            <a:r>
              <a:rPr lang="en-GB" dirty="0"/>
              <a:t> on – 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kreationismi</a:t>
            </a:r>
            <a:r>
              <a:rPr lang="en-GB" dirty="0"/>
              <a:t> (</a:t>
            </a:r>
            <a:r>
              <a:rPr lang="en-GB" dirty="0" err="1"/>
              <a:t>nykyisin</a:t>
            </a:r>
            <a:r>
              <a:rPr lang="en-GB" dirty="0"/>
              <a:t> </a:t>
            </a:r>
            <a:r>
              <a:rPr lang="en-GB" dirty="0" err="1"/>
              <a:t>ehkä</a:t>
            </a:r>
            <a:r>
              <a:rPr lang="en-GB" dirty="0"/>
              <a:t> </a:t>
            </a:r>
            <a:r>
              <a:rPr lang="en-GB" dirty="0" err="1"/>
              <a:t>myös</a:t>
            </a:r>
            <a:r>
              <a:rPr lang="en-GB" dirty="0"/>
              <a:t> </a:t>
            </a:r>
            <a:r>
              <a:rPr lang="en-GB" dirty="0" err="1"/>
              <a:t>esim</a:t>
            </a:r>
            <a:r>
              <a:rPr lang="en-GB" dirty="0"/>
              <a:t>. intelligent design).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490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B9119-9C94-8AA8-66B6-BD768C2F4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Tieteellinen</a:t>
            </a:r>
            <a:r>
              <a:rPr lang="en-GB" dirty="0"/>
              <a:t> vs. </a:t>
            </a:r>
            <a:r>
              <a:rPr lang="en-GB" dirty="0" err="1"/>
              <a:t>uskonnollinen</a:t>
            </a:r>
            <a:r>
              <a:rPr lang="en-GB" dirty="0"/>
              <a:t> </a:t>
            </a:r>
            <a:r>
              <a:rPr lang="en-GB" dirty="0" err="1"/>
              <a:t>maailmankuva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-</a:t>
            </a:r>
            <a:r>
              <a:rPr lang="en-GB" dirty="0" err="1"/>
              <a:t>katsomus</a:t>
            </a:r>
            <a:r>
              <a:rPr lang="en-GB" dirty="0"/>
              <a:t> (</a:t>
            </a:r>
            <a:r>
              <a:rPr lang="en-GB" dirty="0" err="1"/>
              <a:t>jatkoa</a:t>
            </a:r>
            <a:r>
              <a:rPr lang="en-GB" dirty="0"/>
              <a:t>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85E21-A8F5-B884-ADF7-F95BCB67A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 err="1"/>
              <a:t>Maailmankatsomus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Maailmankuva</a:t>
            </a:r>
            <a:r>
              <a:rPr lang="en-GB" dirty="0"/>
              <a:t>;</a:t>
            </a:r>
          </a:p>
          <a:p>
            <a:pPr lvl="1"/>
            <a:r>
              <a:rPr lang="en-GB" dirty="0" err="1"/>
              <a:t>Tietoteoria</a:t>
            </a:r>
            <a:r>
              <a:rPr lang="en-GB" dirty="0"/>
              <a:t>: “</a:t>
            </a:r>
            <a:r>
              <a:rPr lang="en-GB" dirty="0" err="1"/>
              <a:t>käsitys</a:t>
            </a:r>
            <a:r>
              <a:rPr lang="en-GB" dirty="0"/>
              <a:t> </a:t>
            </a:r>
            <a:r>
              <a:rPr lang="en-GB" dirty="0" err="1"/>
              <a:t>siitä</a:t>
            </a:r>
            <a:r>
              <a:rPr lang="en-GB" dirty="0"/>
              <a:t>, </a:t>
            </a:r>
            <a:r>
              <a:rPr lang="en-GB" dirty="0" err="1"/>
              <a:t>miten</a:t>
            </a:r>
            <a:r>
              <a:rPr lang="en-GB" dirty="0"/>
              <a:t> </a:t>
            </a:r>
            <a:r>
              <a:rPr lang="en-GB" dirty="0" err="1"/>
              <a:t>maailmaa</a:t>
            </a:r>
            <a:r>
              <a:rPr lang="en-GB" dirty="0"/>
              <a:t> </a:t>
            </a:r>
            <a:r>
              <a:rPr lang="en-GB" dirty="0" err="1"/>
              <a:t>koskevaa</a:t>
            </a:r>
            <a:r>
              <a:rPr lang="en-GB" dirty="0"/>
              <a:t> </a:t>
            </a:r>
            <a:r>
              <a:rPr lang="en-GB" dirty="0" err="1"/>
              <a:t>tietoa</a:t>
            </a:r>
            <a:r>
              <a:rPr lang="en-GB" dirty="0"/>
              <a:t> </a:t>
            </a:r>
            <a:r>
              <a:rPr lang="en-GB" dirty="0" err="1"/>
              <a:t>hankitaan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perustellaan</a:t>
            </a:r>
            <a:r>
              <a:rPr lang="en-GB" dirty="0"/>
              <a:t>”, </a:t>
            </a:r>
            <a:r>
              <a:rPr lang="en-GB" dirty="0" err="1"/>
              <a:t>eli</a:t>
            </a:r>
            <a:r>
              <a:rPr lang="en-GB" dirty="0"/>
              <a:t> </a:t>
            </a:r>
            <a:r>
              <a:rPr lang="en-GB" dirty="0" err="1"/>
              <a:t>maailmankuvan</a:t>
            </a:r>
            <a:r>
              <a:rPr lang="en-GB" dirty="0"/>
              <a:t> </a:t>
            </a:r>
            <a:r>
              <a:rPr lang="en-GB" dirty="0" err="1"/>
              <a:t>sisältämien</a:t>
            </a:r>
            <a:r>
              <a:rPr lang="en-GB" dirty="0"/>
              <a:t> </a:t>
            </a:r>
            <a:r>
              <a:rPr lang="en-GB" dirty="0" err="1"/>
              <a:t>uskomusten</a:t>
            </a:r>
            <a:r>
              <a:rPr lang="en-GB" dirty="0"/>
              <a:t> </a:t>
            </a:r>
            <a:r>
              <a:rPr lang="en-GB" dirty="0" err="1"/>
              <a:t>perustelut</a:t>
            </a:r>
            <a:r>
              <a:rPr lang="en-GB" dirty="0"/>
              <a:t>;</a:t>
            </a:r>
          </a:p>
          <a:p>
            <a:pPr lvl="1"/>
            <a:r>
              <a:rPr lang="en-GB" dirty="0" err="1"/>
              <a:t>Arvoteoria</a:t>
            </a:r>
            <a:r>
              <a:rPr lang="en-GB" dirty="0"/>
              <a:t>: “</a:t>
            </a:r>
            <a:r>
              <a:rPr lang="en-GB" dirty="0" err="1"/>
              <a:t>käsitykset</a:t>
            </a:r>
            <a:r>
              <a:rPr lang="en-GB" dirty="0"/>
              <a:t> </a:t>
            </a:r>
            <a:r>
              <a:rPr lang="en-GB" dirty="0" err="1"/>
              <a:t>hyvästä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pahasta</a:t>
            </a:r>
            <a:r>
              <a:rPr lang="en-GB" dirty="0"/>
              <a:t>, </a:t>
            </a:r>
            <a:r>
              <a:rPr lang="en-GB" dirty="0" err="1"/>
              <a:t>oikeasta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väärästä</a:t>
            </a:r>
            <a:r>
              <a:rPr lang="en-GB" dirty="0"/>
              <a:t>, </a:t>
            </a:r>
            <a:r>
              <a:rPr lang="en-GB" dirty="0" err="1"/>
              <a:t>näkemys</a:t>
            </a:r>
            <a:r>
              <a:rPr lang="en-GB" dirty="0"/>
              <a:t> </a:t>
            </a:r>
            <a:r>
              <a:rPr lang="en-GB" dirty="0" err="1"/>
              <a:t>ihmisen</a:t>
            </a:r>
            <a:r>
              <a:rPr lang="en-GB" dirty="0"/>
              <a:t> </a:t>
            </a:r>
            <a:r>
              <a:rPr lang="en-GB" dirty="0" err="1"/>
              <a:t>tehtävästä</a:t>
            </a:r>
            <a:r>
              <a:rPr lang="en-GB" dirty="0"/>
              <a:t> </a:t>
            </a:r>
            <a:r>
              <a:rPr lang="en-GB" dirty="0" err="1"/>
              <a:t>maailmassa</a:t>
            </a:r>
            <a:r>
              <a:rPr lang="en-GB" dirty="0"/>
              <a:t>” (</a:t>
            </a:r>
            <a:r>
              <a:rPr lang="en-GB" dirty="0" err="1"/>
              <a:t>Niiniluoto</a:t>
            </a:r>
            <a:r>
              <a:rPr lang="en-GB" dirty="0"/>
              <a:t> 1984, 87).</a:t>
            </a:r>
          </a:p>
          <a:p>
            <a:r>
              <a:rPr lang="en-GB" dirty="0" err="1"/>
              <a:t>Tieteen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uskonnon</a:t>
            </a:r>
            <a:r>
              <a:rPr lang="en-GB" dirty="0"/>
              <a:t> “</a:t>
            </a:r>
            <a:r>
              <a:rPr lang="en-GB" dirty="0" err="1"/>
              <a:t>rauhanomainen</a:t>
            </a:r>
            <a:r>
              <a:rPr lang="en-GB" dirty="0"/>
              <a:t> </a:t>
            </a:r>
            <a:r>
              <a:rPr lang="en-GB" dirty="0" err="1"/>
              <a:t>rinnakkainolo</a:t>
            </a:r>
            <a:r>
              <a:rPr lang="en-GB" dirty="0"/>
              <a:t>” </a:t>
            </a:r>
            <a:r>
              <a:rPr lang="en-GB" dirty="0" err="1"/>
              <a:t>mahdollinen</a:t>
            </a:r>
            <a:r>
              <a:rPr lang="en-GB" dirty="0"/>
              <a:t> </a:t>
            </a:r>
            <a:r>
              <a:rPr lang="en-GB" i="1" dirty="0" err="1"/>
              <a:t>maailmankuvan</a:t>
            </a:r>
            <a:r>
              <a:rPr lang="en-GB" i="1" dirty="0"/>
              <a:t> </a:t>
            </a:r>
            <a:r>
              <a:rPr lang="en-GB" i="1" dirty="0" err="1"/>
              <a:t>tasolla</a:t>
            </a:r>
            <a:r>
              <a:rPr lang="en-GB" i="1" dirty="0"/>
              <a:t> </a:t>
            </a:r>
            <a:r>
              <a:rPr lang="en-GB" dirty="0"/>
              <a:t>(</a:t>
            </a:r>
            <a:r>
              <a:rPr lang="en-GB" dirty="0" err="1"/>
              <a:t>tiede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tutki</a:t>
            </a:r>
            <a:r>
              <a:rPr lang="en-GB" dirty="0"/>
              <a:t> </a:t>
            </a:r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Jumalan</a:t>
            </a:r>
            <a:r>
              <a:rPr lang="en-GB" dirty="0"/>
              <a:t> </a:t>
            </a:r>
            <a:r>
              <a:rPr lang="en-GB" dirty="0" err="1"/>
              <a:t>olemassaoloa</a:t>
            </a:r>
            <a:r>
              <a:rPr lang="en-GB" dirty="0"/>
              <a:t>) </a:t>
            </a:r>
            <a:r>
              <a:rPr lang="en-GB" i="1" dirty="0" err="1"/>
              <a:t>muttei</a:t>
            </a:r>
            <a:r>
              <a:rPr lang="en-GB" i="1" dirty="0"/>
              <a:t> </a:t>
            </a:r>
            <a:r>
              <a:rPr lang="en-GB" i="1" dirty="0" err="1"/>
              <a:t>maailmankatsomuksen</a:t>
            </a:r>
            <a:r>
              <a:rPr lang="en-GB" i="1" dirty="0"/>
              <a:t> </a:t>
            </a:r>
            <a:r>
              <a:rPr lang="en-GB" i="1" dirty="0" err="1"/>
              <a:t>tasolla</a:t>
            </a:r>
            <a:r>
              <a:rPr lang="en-GB" dirty="0"/>
              <a:t>, </a:t>
            </a:r>
            <a:r>
              <a:rPr lang="en-GB" dirty="0" err="1"/>
              <a:t>koska</a:t>
            </a:r>
            <a:r>
              <a:rPr lang="en-GB" dirty="0"/>
              <a:t> </a:t>
            </a:r>
            <a:r>
              <a:rPr lang="en-GB" dirty="0" err="1"/>
              <a:t>uskonnollisen</a:t>
            </a:r>
            <a:r>
              <a:rPr lang="en-GB" dirty="0"/>
              <a:t> </a:t>
            </a:r>
            <a:r>
              <a:rPr lang="en-GB" dirty="0" err="1"/>
              <a:t>maailmankuvan</a:t>
            </a:r>
            <a:r>
              <a:rPr lang="en-GB" dirty="0"/>
              <a:t> </a:t>
            </a:r>
            <a:r>
              <a:rPr lang="en-GB" dirty="0" err="1"/>
              <a:t>perustelut</a:t>
            </a:r>
            <a:r>
              <a:rPr lang="en-GB" dirty="0"/>
              <a:t> </a:t>
            </a:r>
            <a:r>
              <a:rPr lang="en-GB" dirty="0" err="1"/>
              <a:t>eivät</a:t>
            </a:r>
            <a:r>
              <a:rPr lang="en-GB" dirty="0"/>
              <a:t> </a:t>
            </a:r>
            <a:r>
              <a:rPr lang="en-GB" dirty="0" err="1"/>
              <a:t>noudata</a:t>
            </a:r>
            <a:r>
              <a:rPr lang="en-GB" dirty="0"/>
              <a:t> </a:t>
            </a:r>
            <a:r>
              <a:rPr lang="en-GB" dirty="0" err="1"/>
              <a:t>kriittistä</a:t>
            </a:r>
            <a:r>
              <a:rPr lang="en-GB" dirty="0"/>
              <a:t> </a:t>
            </a:r>
            <a:r>
              <a:rPr lang="en-GB" dirty="0" err="1"/>
              <a:t>tieteellistä</a:t>
            </a:r>
            <a:r>
              <a:rPr lang="en-GB" dirty="0"/>
              <a:t> </a:t>
            </a:r>
            <a:r>
              <a:rPr lang="en-GB" dirty="0" err="1"/>
              <a:t>menetelmää</a:t>
            </a:r>
            <a:r>
              <a:rPr lang="en-GB" dirty="0"/>
              <a:t> (1984, 88).</a:t>
            </a:r>
          </a:p>
          <a:p>
            <a:pPr lvl="1"/>
            <a:r>
              <a:rPr lang="en-GB" dirty="0"/>
              <a:t>Tiede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uskonto</a:t>
            </a:r>
            <a:r>
              <a:rPr lang="en-GB" dirty="0"/>
              <a:t> </a:t>
            </a:r>
            <a:r>
              <a:rPr lang="en-GB" dirty="0" err="1"/>
              <a:t>ovat</a:t>
            </a:r>
            <a:r>
              <a:rPr lang="en-GB" dirty="0"/>
              <a:t> </a:t>
            </a:r>
            <a:r>
              <a:rPr lang="en-GB" dirty="0" err="1"/>
              <a:t>siis</a:t>
            </a:r>
            <a:r>
              <a:rPr lang="en-GB" dirty="0"/>
              <a:t> </a:t>
            </a:r>
            <a:r>
              <a:rPr lang="en-GB" b="1" dirty="0" err="1"/>
              <a:t>maailmankatsomuksellisessa</a:t>
            </a:r>
            <a:r>
              <a:rPr lang="en-GB" b="1" dirty="0"/>
              <a:t> </a:t>
            </a:r>
            <a:r>
              <a:rPr lang="en-GB" b="1" dirty="0" err="1"/>
              <a:t>ristiriidassa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dirty="0" err="1"/>
              <a:t>kiista</a:t>
            </a:r>
            <a:r>
              <a:rPr lang="en-GB" dirty="0"/>
              <a:t> </a:t>
            </a:r>
            <a:r>
              <a:rPr lang="en-GB" b="1" dirty="0"/>
              <a:t>K.V. </a:t>
            </a:r>
            <a:r>
              <a:rPr lang="en-GB" b="1" dirty="0" err="1"/>
              <a:t>Laurikaisen</a:t>
            </a:r>
            <a:r>
              <a:rPr lang="en-GB" b="1" dirty="0"/>
              <a:t> </a:t>
            </a:r>
            <a:r>
              <a:rPr lang="en-GB" dirty="0" err="1"/>
              <a:t>kanssa</a:t>
            </a:r>
            <a:r>
              <a:rPr lang="en-GB" dirty="0"/>
              <a:t> </a:t>
            </a:r>
            <a:r>
              <a:rPr lang="en-GB" dirty="0" err="1"/>
              <a:t>kvanttiteorian</a:t>
            </a:r>
            <a:r>
              <a:rPr lang="en-GB" dirty="0"/>
              <a:t> </a:t>
            </a:r>
            <a:r>
              <a:rPr lang="en-GB" dirty="0" err="1"/>
              <a:t>filosofisista</a:t>
            </a:r>
            <a:r>
              <a:rPr lang="en-GB" dirty="0"/>
              <a:t> </a:t>
            </a:r>
            <a:r>
              <a:rPr lang="en-GB" dirty="0" err="1"/>
              <a:t>tulkinnoista</a:t>
            </a:r>
            <a:r>
              <a:rPr lang="en-GB" dirty="0"/>
              <a:t>, </a:t>
            </a:r>
            <a:r>
              <a:rPr lang="en-GB" dirty="0" err="1"/>
              <a:t>huoli</a:t>
            </a:r>
            <a:r>
              <a:rPr lang="en-GB" dirty="0"/>
              <a:t> </a:t>
            </a:r>
            <a:r>
              <a:rPr lang="en-GB" dirty="0" err="1"/>
              <a:t>kreationismin</a:t>
            </a:r>
            <a:r>
              <a:rPr lang="en-GB" dirty="0"/>
              <a:t> </a:t>
            </a:r>
            <a:r>
              <a:rPr lang="en-GB" dirty="0" err="1"/>
              <a:t>noususta</a:t>
            </a:r>
            <a:r>
              <a:rPr lang="en-GB" dirty="0"/>
              <a:t> </a:t>
            </a:r>
            <a:r>
              <a:rPr lang="en-GB" dirty="0" err="1"/>
              <a:t>yms</a:t>
            </a:r>
            <a:r>
              <a:rPr lang="en-GB" dirty="0"/>
              <a:t>. (</a:t>
            </a:r>
            <a:r>
              <a:rPr lang="en-GB" dirty="0" err="1"/>
              <a:t>Niiniluoto</a:t>
            </a:r>
            <a:r>
              <a:rPr lang="en-GB" dirty="0"/>
              <a:t> 1984, </a:t>
            </a:r>
            <a:r>
              <a:rPr lang="en-GB" dirty="0" err="1"/>
              <a:t>luvut</a:t>
            </a:r>
            <a:r>
              <a:rPr lang="en-GB" dirty="0"/>
              <a:t> 6-9).</a:t>
            </a:r>
          </a:p>
          <a:p>
            <a:pPr lvl="1"/>
            <a:r>
              <a:rPr lang="en-GB" dirty="0" err="1"/>
              <a:t>Tieteellinen</a:t>
            </a:r>
            <a:r>
              <a:rPr lang="en-GB" dirty="0"/>
              <a:t> </a:t>
            </a:r>
            <a:r>
              <a:rPr lang="en-GB" dirty="0" err="1"/>
              <a:t>maailmankatsomus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kuitenkaan</a:t>
            </a:r>
            <a:r>
              <a:rPr lang="en-GB" dirty="0"/>
              <a:t> </a:t>
            </a:r>
            <a:r>
              <a:rPr lang="en-GB" dirty="0" err="1"/>
              <a:t>merkitse</a:t>
            </a:r>
            <a:r>
              <a:rPr lang="en-GB" dirty="0"/>
              <a:t> </a:t>
            </a:r>
            <a:r>
              <a:rPr lang="en-GB" dirty="0" err="1"/>
              <a:t>skientismiä</a:t>
            </a:r>
            <a:r>
              <a:rPr lang="en-GB" dirty="0"/>
              <a:t> (1984, 89-90).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13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2D42B-FEDC-EC1D-D93E-14D4291C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</a:t>
            </a:r>
            <a:r>
              <a:rPr lang="en-GB" dirty="0" err="1"/>
              <a:t>Ateismin</a:t>
            </a:r>
            <a:r>
              <a:rPr lang="en-GB" dirty="0"/>
              <a:t> </a:t>
            </a:r>
            <a:r>
              <a:rPr lang="en-GB" dirty="0" err="1"/>
              <a:t>määrittelystä</a:t>
            </a:r>
            <a:r>
              <a:rPr lang="en-GB" dirty="0"/>
              <a:t>: </a:t>
            </a:r>
            <a:r>
              <a:rPr lang="en-GB" dirty="0" err="1"/>
              <a:t>filosofinen</a:t>
            </a:r>
            <a:r>
              <a:rPr lang="en-GB" dirty="0"/>
              <a:t> vs. </a:t>
            </a:r>
            <a:r>
              <a:rPr lang="en-GB" dirty="0" err="1"/>
              <a:t>tieteellinen</a:t>
            </a:r>
            <a:r>
              <a:rPr lang="en-GB" dirty="0"/>
              <a:t> </a:t>
            </a:r>
            <a:r>
              <a:rPr lang="en-GB" dirty="0" err="1"/>
              <a:t>ateismi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20147-4DEE-E8BE-AD04-42C42CF36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Niiniluodon</a:t>
            </a:r>
            <a:r>
              <a:rPr lang="en-GB" dirty="0"/>
              <a:t> </a:t>
            </a:r>
            <a:r>
              <a:rPr lang="en-GB" b="1" dirty="0" err="1"/>
              <a:t>filosofinen</a:t>
            </a:r>
            <a:r>
              <a:rPr lang="en-GB" b="1" dirty="0"/>
              <a:t> </a:t>
            </a:r>
            <a:r>
              <a:rPr lang="en-GB" b="1" dirty="0" err="1"/>
              <a:t>ateismi</a:t>
            </a:r>
            <a:r>
              <a:rPr lang="en-GB" b="1" dirty="0"/>
              <a:t> </a:t>
            </a:r>
            <a:r>
              <a:rPr lang="en-GB" dirty="0"/>
              <a:t>on </a:t>
            </a:r>
            <a:r>
              <a:rPr lang="en-GB" dirty="0" err="1"/>
              <a:t>tieteen</a:t>
            </a:r>
            <a:r>
              <a:rPr lang="en-GB" dirty="0"/>
              <a:t> </a:t>
            </a:r>
            <a:r>
              <a:rPr lang="en-GB" dirty="0" err="1"/>
              <a:t>tuloksiin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niiden</a:t>
            </a:r>
            <a:r>
              <a:rPr lang="en-GB" dirty="0"/>
              <a:t> </a:t>
            </a:r>
            <a:r>
              <a:rPr lang="en-GB" dirty="0" err="1"/>
              <a:t>filosofiseen</a:t>
            </a:r>
            <a:r>
              <a:rPr lang="en-GB" dirty="0"/>
              <a:t> </a:t>
            </a:r>
            <a:r>
              <a:rPr lang="en-GB" dirty="0" err="1"/>
              <a:t>tulkintaan</a:t>
            </a:r>
            <a:r>
              <a:rPr lang="en-GB" dirty="0"/>
              <a:t> (</a:t>
            </a:r>
            <a:r>
              <a:rPr lang="en-GB" dirty="0" err="1"/>
              <a:t>tieteelliseen</a:t>
            </a:r>
            <a:r>
              <a:rPr lang="en-GB" dirty="0"/>
              <a:t> </a:t>
            </a:r>
            <a:r>
              <a:rPr lang="en-GB" dirty="0" err="1"/>
              <a:t>maailmankatsomukseen</a:t>
            </a:r>
            <a:r>
              <a:rPr lang="en-GB" dirty="0"/>
              <a:t>) </a:t>
            </a:r>
            <a:r>
              <a:rPr lang="en-GB" dirty="0" err="1"/>
              <a:t>perustuva</a:t>
            </a:r>
            <a:r>
              <a:rPr lang="en-GB" dirty="0"/>
              <a:t> </a:t>
            </a:r>
            <a:r>
              <a:rPr lang="en-GB" dirty="0" err="1"/>
              <a:t>filosofinen</a:t>
            </a:r>
            <a:r>
              <a:rPr lang="en-GB" dirty="0"/>
              <a:t> </a:t>
            </a:r>
            <a:r>
              <a:rPr lang="en-GB" dirty="0" err="1"/>
              <a:t>kannanotto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Ateismi</a:t>
            </a:r>
            <a:r>
              <a:rPr lang="en-GB" dirty="0"/>
              <a:t> </a:t>
            </a:r>
            <a:r>
              <a:rPr lang="en-GB" dirty="0" err="1"/>
              <a:t>itse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ole “</a:t>
            </a:r>
            <a:r>
              <a:rPr lang="en-GB" dirty="0" err="1"/>
              <a:t>tieteen</a:t>
            </a:r>
            <a:r>
              <a:rPr lang="en-GB" dirty="0"/>
              <a:t> </a:t>
            </a:r>
            <a:r>
              <a:rPr lang="en-GB" dirty="0" err="1"/>
              <a:t>tulos</a:t>
            </a:r>
            <a:r>
              <a:rPr lang="en-GB" dirty="0"/>
              <a:t>” (</a:t>
            </a:r>
            <a:r>
              <a:rPr lang="en-GB" dirty="0" err="1"/>
              <a:t>eikä</a:t>
            </a:r>
            <a:r>
              <a:rPr lang="en-GB" dirty="0"/>
              <a:t> </a:t>
            </a:r>
            <a:r>
              <a:rPr lang="en-GB" dirty="0" err="1"/>
              <a:t>siten</a:t>
            </a:r>
            <a:r>
              <a:rPr lang="en-GB" dirty="0"/>
              <a:t> </a:t>
            </a:r>
            <a:r>
              <a:rPr lang="en-GB" dirty="0" err="1"/>
              <a:t>osa</a:t>
            </a:r>
            <a:r>
              <a:rPr lang="en-GB" dirty="0"/>
              <a:t> </a:t>
            </a:r>
            <a:r>
              <a:rPr lang="en-GB" dirty="0" err="1"/>
              <a:t>tieteellistä</a:t>
            </a:r>
            <a:r>
              <a:rPr lang="en-GB" dirty="0"/>
              <a:t> </a:t>
            </a:r>
            <a:r>
              <a:rPr lang="en-GB" dirty="0" err="1"/>
              <a:t>maailman</a:t>
            </a:r>
            <a:r>
              <a:rPr lang="en-GB" i="1" dirty="0" err="1"/>
              <a:t>kuvaa</a:t>
            </a:r>
            <a:r>
              <a:rPr lang="en-GB" dirty="0"/>
              <a:t>), </a:t>
            </a:r>
            <a:r>
              <a:rPr lang="en-GB" dirty="0" err="1"/>
              <a:t>koska</a:t>
            </a:r>
            <a:r>
              <a:rPr lang="en-GB" dirty="0"/>
              <a:t> </a:t>
            </a:r>
            <a:r>
              <a:rPr lang="en-GB" dirty="0" err="1"/>
              <a:t>tiede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tutki</a:t>
            </a:r>
            <a:r>
              <a:rPr lang="en-GB" dirty="0"/>
              <a:t> </a:t>
            </a:r>
            <a:r>
              <a:rPr lang="en-GB" dirty="0" err="1"/>
              <a:t>Jumalan</a:t>
            </a:r>
            <a:r>
              <a:rPr lang="en-GB" dirty="0"/>
              <a:t> </a:t>
            </a:r>
            <a:r>
              <a:rPr lang="en-GB" dirty="0" err="1"/>
              <a:t>olemassaoloa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Ateismi</a:t>
            </a:r>
            <a:r>
              <a:rPr lang="en-GB" dirty="0"/>
              <a:t> on (</a:t>
            </a:r>
            <a:r>
              <a:rPr lang="en-GB" dirty="0" err="1"/>
              <a:t>uskonnon</a:t>
            </a:r>
            <a:r>
              <a:rPr lang="en-GB" dirty="0"/>
              <a:t>)</a:t>
            </a:r>
            <a:r>
              <a:rPr lang="en-GB" dirty="0" err="1"/>
              <a:t>filosofinen</a:t>
            </a:r>
            <a:r>
              <a:rPr lang="en-GB" dirty="0"/>
              <a:t> (</a:t>
            </a:r>
            <a:r>
              <a:rPr lang="en-GB" dirty="0" err="1"/>
              <a:t>metafyysinen</a:t>
            </a:r>
            <a:r>
              <a:rPr lang="en-GB" dirty="0"/>
              <a:t>) </a:t>
            </a:r>
            <a:r>
              <a:rPr lang="en-GB" dirty="0" err="1"/>
              <a:t>näkemys</a:t>
            </a:r>
            <a:r>
              <a:rPr lang="en-GB" dirty="0"/>
              <a:t>, </a:t>
            </a:r>
            <a:r>
              <a:rPr lang="en-GB" dirty="0" err="1"/>
              <a:t>joka</a:t>
            </a:r>
            <a:r>
              <a:rPr lang="en-GB" dirty="0"/>
              <a:t> on </a:t>
            </a:r>
            <a:r>
              <a:rPr lang="en-GB" dirty="0" err="1"/>
              <a:t>järkevää</a:t>
            </a:r>
            <a:r>
              <a:rPr lang="en-GB" dirty="0"/>
              <a:t> </a:t>
            </a:r>
            <a:r>
              <a:rPr lang="en-GB" dirty="0" err="1"/>
              <a:t>hyväksyä</a:t>
            </a:r>
            <a:r>
              <a:rPr lang="en-GB" dirty="0"/>
              <a:t> </a:t>
            </a:r>
            <a:r>
              <a:rPr lang="en-GB" dirty="0" err="1"/>
              <a:t>teismin</a:t>
            </a:r>
            <a:r>
              <a:rPr lang="en-GB" dirty="0"/>
              <a:t> </a:t>
            </a:r>
            <a:r>
              <a:rPr lang="en-GB" dirty="0" err="1"/>
              <a:t>perustelujen</a:t>
            </a:r>
            <a:r>
              <a:rPr lang="en-GB" dirty="0"/>
              <a:t> </a:t>
            </a:r>
            <a:r>
              <a:rPr lang="en-GB" dirty="0" err="1"/>
              <a:t>puutteen</a:t>
            </a:r>
            <a:r>
              <a:rPr lang="en-GB" dirty="0"/>
              <a:t> </a:t>
            </a:r>
            <a:r>
              <a:rPr lang="en-GB" dirty="0" err="1"/>
              <a:t>vuoksi</a:t>
            </a:r>
            <a:r>
              <a:rPr lang="en-GB" dirty="0"/>
              <a:t> (</a:t>
            </a:r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dirty="0" err="1"/>
              <a:t>Niiniluoto</a:t>
            </a:r>
            <a:r>
              <a:rPr lang="en-GB" dirty="0"/>
              <a:t> 1984, 92).</a:t>
            </a:r>
          </a:p>
          <a:p>
            <a:pPr lvl="2"/>
            <a:r>
              <a:rPr lang="en-GB" dirty="0" err="1"/>
              <a:t>Esim</a:t>
            </a:r>
            <a:r>
              <a:rPr lang="en-GB" dirty="0"/>
              <a:t>. </a:t>
            </a:r>
            <a:r>
              <a:rPr lang="en-GB" dirty="0" err="1"/>
              <a:t>klassiset</a:t>
            </a:r>
            <a:r>
              <a:rPr lang="en-GB" dirty="0"/>
              <a:t> </a:t>
            </a:r>
            <a:r>
              <a:rPr lang="en-GB" dirty="0" err="1"/>
              <a:t>jumalatodistukset</a:t>
            </a:r>
            <a:r>
              <a:rPr lang="en-GB" dirty="0"/>
              <a:t> </a:t>
            </a:r>
            <a:r>
              <a:rPr lang="en-GB" dirty="0" err="1"/>
              <a:t>epäpäteviä</a:t>
            </a:r>
            <a:r>
              <a:rPr lang="en-GB" dirty="0"/>
              <a:t>; </a:t>
            </a:r>
            <a:r>
              <a:rPr lang="en-GB" dirty="0" err="1"/>
              <a:t>havaintojen</a:t>
            </a:r>
            <a:r>
              <a:rPr lang="en-GB" dirty="0"/>
              <a:t> </a:t>
            </a:r>
            <a:r>
              <a:rPr lang="en-GB" dirty="0" err="1"/>
              <a:t>selittäminen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vaadi</a:t>
            </a:r>
            <a:r>
              <a:rPr lang="en-GB" dirty="0"/>
              <a:t> </a:t>
            </a:r>
            <a:r>
              <a:rPr lang="en-GB" dirty="0" err="1"/>
              <a:t>teismiä</a:t>
            </a:r>
            <a:r>
              <a:rPr lang="en-GB" dirty="0"/>
              <a:t>.</a:t>
            </a:r>
          </a:p>
          <a:p>
            <a:pPr lvl="2"/>
            <a:r>
              <a:rPr lang="en-GB" dirty="0" err="1"/>
              <a:t>Näytön</a:t>
            </a:r>
            <a:r>
              <a:rPr lang="en-GB" dirty="0"/>
              <a:t> </a:t>
            </a:r>
            <a:r>
              <a:rPr lang="en-GB" dirty="0" err="1"/>
              <a:t>puutteesta</a:t>
            </a:r>
            <a:r>
              <a:rPr lang="en-GB" dirty="0"/>
              <a:t> </a:t>
            </a:r>
            <a:r>
              <a:rPr lang="en-GB" dirty="0" err="1"/>
              <a:t>seuraava</a:t>
            </a:r>
            <a:r>
              <a:rPr lang="en-GB" dirty="0"/>
              <a:t> </a:t>
            </a:r>
            <a:r>
              <a:rPr lang="en-GB" dirty="0" err="1"/>
              <a:t>usko</a:t>
            </a:r>
            <a:r>
              <a:rPr lang="en-GB" dirty="0"/>
              <a:t> </a:t>
            </a:r>
            <a:r>
              <a:rPr lang="en-GB" dirty="0" err="1"/>
              <a:t>jumalien</a:t>
            </a:r>
            <a:r>
              <a:rPr lang="en-GB" dirty="0"/>
              <a:t> </a:t>
            </a:r>
            <a:r>
              <a:rPr lang="en-GB" dirty="0" err="1"/>
              <a:t>ei-olemassaoloon</a:t>
            </a:r>
            <a:r>
              <a:rPr lang="en-GB" dirty="0"/>
              <a:t> (</a:t>
            </a:r>
            <a:r>
              <a:rPr lang="en-GB" dirty="0" err="1"/>
              <a:t>Niiniluoto</a:t>
            </a:r>
            <a:r>
              <a:rPr lang="en-GB" dirty="0"/>
              <a:t> 2003b, 139).</a:t>
            </a:r>
          </a:p>
          <a:p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b="1" dirty="0"/>
              <a:t>Raimo Tuomela: </a:t>
            </a:r>
            <a:r>
              <a:rPr lang="en-GB" b="1" dirty="0" err="1"/>
              <a:t>tieteellinen</a:t>
            </a:r>
            <a:r>
              <a:rPr lang="en-GB" b="1" dirty="0"/>
              <a:t> </a:t>
            </a:r>
            <a:r>
              <a:rPr lang="en-GB" b="1" dirty="0" err="1"/>
              <a:t>ateismi</a:t>
            </a:r>
            <a:r>
              <a:rPr lang="en-GB" dirty="0"/>
              <a:t>.</a:t>
            </a:r>
          </a:p>
          <a:p>
            <a:pPr lvl="1"/>
            <a:r>
              <a:rPr lang="en-GB" dirty="0" err="1"/>
              <a:t>Premissinä</a:t>
            </a:r>
            <a:r>
              <a:rPr lang="en-GB" dirty="0"/>
              <a:t> </a:t>
            </a:r>
            <a:r>
              <a:rPr lang="en-GB" i="1" dirty="0" err="1"/>
              <a:t>scientia</a:t>
            </a:r>
            <a:r>
              <a:rPr lang="en-GB" i="1" dirty="0"/>
              <a:t> mensura</a:t>
            </a:r>
            <a:r>
              <a:rPr lang="en-GB" dirty="0"/>
              <a:t> -</a:t>
            </a:r>
            <a:r>
              <a:rPr lang="en-GB" dirty="0" err="1"/>
              <a:t>teesi</a:t>
            </a:r>
            <a:r>
              <a:rPr lang="en-GB" dirty="0"/>
              <a:t>: </a:t>
            </a:r>
            <a:r>
              <a:rPr lang="en-GB" dirty="0" err="1"/>
              <a:t>tiede</a:t>
            </a:r>
            <a:r>
              <a:rPr lang="en-GB" dirty="0"/>
              <a:t> on </a:t>
            </a:r>
            <a:r>
              <a:rPr lang="en-GB" dirty="0" err="1"/>
              <a:t>kaiken</a:t>
            </a:r>
            <a:r>
              <a:rPr lang="en-GB" dirty="0"/>
              <a:t> </a:t>
            </a:r>
            <a:r>
              <a:rPr lang="en-GB" dirty="0" err="1"/>
              <a:t>mitta</a:t>
            </a:r>
            <a:r>
              <a:rPr lang="en-GB" dirty="0"/>
              <a:t>.</a:t>
            </a:r>
          </a:p>
          <a:p>
            <a:pPr lvl="1"/>
            <a:r>
              <a:rPr lang="fi-FI" dirty="0"/>
              <a:t>Jumalan ei-eksistenssitodistus (esim. Tuomela 1987).</a:t>
            </a:r>
          </a:p>
          <a:p>
            <a:pPr lvl="2"/>
            <a:r>
              <a:rPr lang="fi-FI" dirty="0"/>
              <a:t>Tuomelalle ateismi on osa tieteellistä maailmankuvaa/-käsitystä.</a:t>
            </a:r>
          </a:p>
        </p:txBody>
      </p:sp>
    </p:spTree>
    <p:extLst>
      <p:ext uri="{BB962C8B-B14F-4D97-AF65-F5344CB8AC3E}">
        <p14:creationId xmlns:p14="http://schemas.microsoft.com/office/powerpoint/2010/main" val="1637036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A01F0-F003-9D06-B0D9-5080929B3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Ateismin</a:t>
            </a:r>
            <a:r>
              <a:rPr lang="en-GB" dirty="0"/>
              <a:t> </a:t>
            </a:r>
            <a:r>
              <a:rPr lang="en-GB" dirty="0" err="1"/>
              <a:t>määrittelystä</a:t>
            </a:r>
            <a:r>
              <a:rPr lang="en-GB" dirty="0"/>
              <a:t> (</a:t>
            </a:r>
            <a:r>
              <a:rPr lang="en-GB" dirty="0" err="1"/>
              <a:t>jatkoa</a:t>
            </a:r>
            <a:r>
              <a:rPr lang="en-GB" dirty="0"/>
              <a:t>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29E6E-EBF2-7252-F5A7-67A88D917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err="1"/>
              <a:t>Niiniluoto</a:t>
            </a:r>
            <a:r>
              <a:rPr lang="en-GB" dirty="0"/>
              <a:t> (2003b, 130-132) </a:t>
            </a:r>
            <a:r>
              <a:rPr lang="en-GB" dirty="0" err="1"/>
              <a:t>erottaa</a:t>
            </a:r>
            <a:r>
              <a:rPr lang="en-GB" dirty="0"/>
              <a:t> </a:t>
            </a:r>
            <a:r>
              <a:rPr lang="en-GB" dirty="0" err="1"/>
              <a:t>kaksi</a:t>
            </a:r>
            <a:r>
              <a:rPr lang="en-GB" dirty="0"/>
              <a:t> </a:t>
            </a:r>
            <a:r>
              <a:rPr lang="en-GB" dirty="0" err="1"/>
              <a:t>ateismin</a:t>
            </a:r>
            <a:r>
              <a:rPr lang="en-GB" dirty="0"/>
              <a:t> </a:t>
            </a:r>
            <a:r>
              <a:rPr lang="en-GB" dirty="0" err="1"/>
              <a:t>merkitystä</a:t>
            </a:r>
            <a:r>
              <a:rPr lang="en-GB" dirty="0"/>
              <a:t> (</a:t>
            </a:r>
            <a:r>
              <a:rPr lang="en-GB" dirty="0" err="1"/>
              <a:t>vrt</a:t>
            </a:r>
            <a:r>
              <a:rPr lang="en-GB" dirty="0"/>
              <a:t>. 1994, 96):</a:t>
            </a:r>
          </a:p>
          <a:p>
            <a:r>
              <a:rPr lang="en-GB" b="1" dirty="0" err="1"/>
              <a:t>Ateismi</a:t>
            </a:r>
            <a:r>
              <a:rPr lang="en-GB" dirty="0"/>
              <a:t> </a:t>
            </a:r>
            <a:r>
              <a:rPr lang="en-GB" dirty="0" err="1"/>
              <a:t>teismin</a:t>
            </a:r>
            <a:r>
              <a:rPr lang="en-GB" dirty="0"/>
              <a:t> </a:t>
            </a:r>
            <a:r>
              <a:rPr lang="en-GB" dirty="0" err="1"/>
              <a:t>eli</a:t>
            </a:r>
            <a:r>
              <a:rPr lang="en-GB" dirty="0"/>
              <a:t> </a:t>
            </a:r>
            <a:r>
              <a:rPr lang="en-GB" b="1" dirty="0" err="1"/>
              <a:t>väitteen</a:t>
            </a:r>
            <a:r>
              <a:rPr lang="en-GB" b="1" dirty="0"/>
              <a:t>/proposition </a:t>
            </a:r>
            <a:r>
              <a:rPr lang="en-GB" dirty="0"/>
              <a:t>“</a:t>
            </a:r>
            <a:r>
              <a:rPr lang="en-GB" dirty="0" err="1"/>
              <a:t>Jumala</a:t>
            </a:r>
            <a:r>
              <a:rPr lang="en-GB" dirty="0"/>
              <a:t> on </a:t>
            </a:r>
            <a:r>
              <a:rPr lang="en-GB" dirty="0" err="1"/>
              <a:t>olemassa</a:t>
            </a:r>
            <a:r>
              <a:rPr lang="en-GB" dirty="0"/>
              <a:t>” </a:t>
            </a:r>
            <a:r>
              <a:rPr lang="en-GB" dirty="0" err="1"/>
              <a:t>kieltona</a:t>
            </a:r>
            <a:r>
              <a:rPr lang="en-GB" dirty="0"/>
              <a:t>: “</a:t>
            </a:r>
            <a:r>
              <a:rPr lang="en-GB" dirty="0" err="1"/>
              <a:t>Jumala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ole </a:t>
            </a:r>
            <a:r>
              <a:rPr lang="en-GB" dirty="0" err="1"/>
              <a:t>olemassa</a:t>
            </a:r>
            <a:r>
              <a:rPr lang="en-GB" dirty="0"/>
              <a:t>”.</a:t>
            </a:r>
          </a:p>
          <a:p>
            <a:pPr lvl="1"/>
            <a:r>
              <a:rPr lang="en-GB" dirty="0" err="1"/>
              <a:t>Ateisti</a:t>
            </a:r>
            <a:r>
              <a:rPr lang="en-GB" dirty="0"/>
              <a:t> </a:t>
            </a:r>
            <a:r>
              <a:rPr lang="en-GB" dirty="0" err="1"/>
              <a:t>pitää</a:t>
            </a:r>
            <a:r>
              <a:rPr lang="en-GB" dirty="0"/>
              <a:t> </a:t>
            </a:r>
            <a:r>
              <a:rPr lang="en-GB" dirty="0" err="1"/>
              <a:t>väitettä</a:t>
            </a:r>
            <a:r>
              <a:rPr lang="en-GB" dirty="0"/>
              <a:t> “</a:t>
            </a:r>
            <a:r>
              <a:rPr lang="en-GB" dirty="0" err="1"/>
              <a:t>Jumala</a:t>
            </a:r>
            <a:r>
              <a:rPr lang="en-GB" dirty="0"/>
              <a:t> on </a:t>
            </a:r>
            <a:r>
              <a:rPr lang="en-GB" dirty="0" err="1"/>
              <a:t>olemassa</a:t>
            </a:r>
            <a:r>
              <a:rPr lang="en-GB" dirty="0"/>
              <a:t>” </a:t>
            </a:r>
            <a:r>
              <a:rPr lang="en-GB" dirty="0" err="1"/>
              <a:t>epätotena</a:t>
            </a:r>
            <a:r>
              <a:rPr lang="en-GB" dirty="0"/>
              <a:t>.</a:t>
            </a:r>
          </a:p>
          <a:p>
            <a:pPr lvl="1"/>
            <a:r>
              <a:rPr lang="en-GB" b="1" dirty="0" err="1"/>
              <a:t>Agnostisismi</a:t>
            </a:r>
            <a:r>
              <a:rPr lang="en-GB" dirty="0"/>
              <a:t> </a:t>
            </a:r>
            <a:r>
              <a:rPr lang="en-GB" dirty="0" err="1"/>
              <a:t>kannanotosta</a:t>
            </a:r>
            <a:r>
              <a:rPr lang="en-GB" dirty="0"/>
              <a:t> </a:t>
            </a:r>
            <a:r>
              <a:rPr lang="en-GB" dirty="0" err="1"/>
              <a:t>pidättymisenä</a:t>
            </a:r>
            <a:r>
              <a:rPr lang="en-GB" dirty="0"/>
              <a:t>: </a:t>
            </a:r>
            <a:r>
              <a:rPr lang="en-GB" dirty="0" err="1"/>
              <a:t>agnostikko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ota</a:t>
            </a:r>
            <a:r>
              <a:rPr lang="en-GB" dirty="0"/>
              <a:t> </a:t>
            </a:r>
            <a:r>
              <a:rPr lang="en-GB" dirty="0" err="1"/>
              <a:t>kantaa</a:t>
            </a:r>
            <a:r>
              <a:rPr lang="en-GB" dirty="0"/>
              <a:t> </a:t>
            </a:r>
            <a:r>
              <a:rPr lang="en-GB" dirty="0" err="1"/>
              <a:t>teismin</a:t>
            </a:r>
            <a:r>
              <a:rPr lang="en-GB" dirty="0"/>
              <a:t> vs. </a:t>
            </a:r>
            <a:r>
              <a:rPr lang="en-GB" dirty="0" err="1"/>
              <a:t>ateismin</a:t>
            </a:r>
            <a:r>
              <a:rPr lang="en-GB" dirty="0"/>
              <a:t> </a:t>
            </a:r>
            <a:r>
              <a:rPr lang="en-GB" dirty="0" err="1"/>
              <a:t>totuuteen</a:t>
            </a:r>
            <a:r>
              <a:rPr lang="en-GB" dirty="0"/>
              <a:t> (“</a:t>
            </a:r>
            <a:r>
              <a:rPr lang="en-GB" dirty="0" err="1"/>
              <a:t>epäily</a:t>
            </a:r>
            <a:r>
              <a:rPr lang="en-GB" dirty="0"/>
              <a:t>”).</a:t>
            </a:r>
          </a:p>
          <a:p>
            <a:pPr lvl="2"/>
            <a:r>
              <a:rPr lang="en-GB" dirty="0" err="1"/>
              <a:t>Agnostikko</a:t>
            </a:r>
            <a:r>
              <a:rPr lang="en-GB" dirty="0"/>
              <a:t> </a:t>
            </a:r>
            <a:r>
              <a:rPr lang="en-GB" dirty="0" err="1"/>
              <a:t>ajattelee</a:t>
            </a:r>
            <a:r>
              <a:rPr lang="en-GB" dirty="0"/>
              <a:t> </a:t>
            </a:r>
            <a:r>
              <a:rPr lang="en-GB" dirty="0" err="1"/>
              <a:t>silti</a:t>
            </a:r>
            <a:r>
              <a:rPr lang="en-GB" dirty="0"/>
              <a:t> (</a:t>
            </a:r>
            <a:r>
              <a:rPr lang="en-GB" dirty="0" err="1"/>
              <a:t>yleensä</a:t>
            </a:r>
            <a:r>
              <a:rPr lang="en-GB" dirty="0"/>
              <a:t>), </a:t>
            </a:r>
            <a:r>
              <a:rPr lang="en-GB" dirty="0" err="1"/>
              <a:t>että</a:t>
            </a:r>
            <a:r>
              <a:rPr lang="en-GB" dirty="0"/>
              <a:t> </a:t>
            </a:r>
            <a:r>
              <a:rPr lang="en-GB" dirty="0" err="1"/>
              <a:t>joko</a:t>
            </a:r>
            <a:r>
              <a:rPr lang="en-GB" dirty="0"/>
              <a:t> </a:t>
            </a:r>
            <a:r>
              <a:rPr lang="en-GB" dirty="0" err="1"/>
              <a:t>teismi</a:t>
            </a:r>
            <a:r>
              <a:rPr lang="en-GB" dirty="0"/>
              <a:t> tai </a:t>
            </a:r>
            <a:r>
              <a:rPr lang="en-GB" dirty="0" err="1"/>
              <a:t>ateismi</a:t>
            </a:r>
            <a:r>
              <a:rPr lang="en-GB" dirty="0"/>
              <a:t> on </a:t>
            </a:r>
            <a:r>
              <a:rPr lang="en-GB" dirty="0" err="1"/>
              <a:t>totta</a:t>
            </a:r>
            <a:r>
              <a:rPr lang="en-GB" dirty="0"/>
              <a:t> (</a:t>
            </a:r>
            <a:r>
              <a:rPr lang="en-GB" dirty="0" err="1"/>
              <a:t>realismi</a:t>
            </a:r>
            <a:r>
              <a:rPr lang="en-GB" dirty="0"/>
              <a:t>) – </a:t>
            </a:r>
            <a:r>
              <a:rPr lang="en-GB" dirty="0" err="1"/>
              <a:t>mutta</a:t>
            </a:r>
            <a:r>
              <a:rPr lang="en-GB" dirty="0"/>
              <a:t> </a:t>
            </a:r>
            <a:r>
              <a:rPr lang="en-GB" dirty="0" err="1"/>
              <a:t>vrt</a:t>
            </a:r>
            <a:r>
              <a:rPr lang="en-GB" dirty="0"/>
              <a:t>. </a:t>
            </a:r>
            <a:r>
              <a:rPr lang="en-GB" b="1" dirty="0" err="1"/>
              <a:t>radikaali</a:t>
            </a:r>
            <a:r>
              <a:rPr lang="en-GB" b="1" dirty="0"/>
              <a:t> </a:t>
            </a:r>
            <a:r>
              <a:rPr lang="en-GB" b="1" dirty="0" err="1"/>
              <a:t>agnostisismi</a:t>
            </a:r>
            <a:r>
              <a:rPr lang="en-GB" dirty="0"/>
              <a:t>: </a:t>
            </a:r>
            <a:r>
              <a:rPr lang="en-GB" dirty="0" err="1"/>
              <a:t>teismi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ateismi</a:t>
            </a:r>
            <a:r>
              <a:rPr lang="en-GB" dirty="0"/>
              <a:t> </a:t>
            </a:r>
            <a:r>
              <a:rPr lang="en-GB" dirty="0" err="1"/>
              <a:t>mielettömiä</a:t>
            </a:r>
            <a:r>
              <a:rPr lang="en-GB" dirty="0"/>
              <a:t> </a:t>
            </a:r>
            <a:r>
              <a:rPr lang="en-GB" dirty="0" err="1"/>
              <a:t>väitteitä</a:t>
            </a:r>
            <a:r>
              <a:rPr lang="en-GB" dirty="0"/>
              <a:t>, </a:t>
            </a:r>
            <a:r>
              <a:rPr lang="en-GB" dirty="0" err="1"/>
              <a:t>koska</a:t>
            </a:r>
            <a:r>
              <a:rPr lang="en-GB" dirty="0"/>
              <a:t> “</a:t>
            </a:r>
            <a:r>
              <a:rPr lang="en-GB" dirty="0" err="1"/>
              <a:t>Jumala</a:t>
            </a:r>
            <a:r>
              <a:rPr lang="en-GB" dirty="0"/>
              <a:t>” on </a:t>
            </a:r>
            <a:r>
              <a:rPr lang="en-GB" dirty="0" err="1"/>
              <a:t>mieletön</a:t>
            </a:r>
            <a:r>
              <a:rPr lang="en-GB" dirty="0"/>
              <a:t> </a:t>
            </a:r>
            <a:r>
              <a:rPr lang="en-GB" dirty="0" err="1"/>
              <a:t>käsite</a:t>
            </a:r>
            <a:r>
              <a:rPr lang="en-GB" dirty="0"/>
              <a:t> (</a:t>
            </a:r>
            <a:r>
              <a:rPr lang="en-GB" dirty="0" err="1"/>
              <a:t>looginen</a:t>
            </a:r>
            <a:r>
              <a:rPr lang="en-GB" dirty="0"/>
              <a:t> </a:t>
            </a:r>
            <a:r>
              <a:rPr lang="en-GB" dirty="0" err="1"/>
              <a:t>empirismi</a:t>
            </a:r>
            <a:r>
              <a:rPr lang="en-GB" dirty="0"/>
              <a:t>).</a:t>
            </a:r>
          </a:p>
          <a:p>
            <a:r>
              <a:rPr lang="en-GB" dirty="0" err="1"/>
              <a:t>Ateismi</a:t>
            </a:r>
            <a:r>
              <a:rPr lang="en-GB" dirty="0"/>
              <a:t> </a:t>
            </a:r>
            <a:r>
              <a:rPr lang="en-GB" b="1" dirty="0" err="1"/>
              <a:t>propositionaaliseksi</a:t>
            </a:r>
            <a:r>
              <a:rPr lang="en-GB" b="1" dirty="0"/>
              <a:t> </a:t>
            </a:r>
            <a:r>
              <a:rPr lang="en-GB" b="1" dirty="0" err="1"/>
              <a:t>asenteeksi</a:t>
            </a:r>
            <a:r>
              <a:rPr lang="en-GB" b="1" dirty="0"/>
              <a:t> </a:t>
            </a:r>
            <a:r>
              <a:rPr lang="en-GB" dirty="0" err="1"/>
              <a:t>ymmärretyn</a:t>
            </a:r>
            <a:r>
              <a:rPr lang="en-GB" dirty="0"/>
              <a:t> </a:t>
            </a:r>
            <a:r>
              <a:rPr lang="en-GB" dirty="0" err="1"/>
              <a:t>teismin</a:t>
            </a:r>
            <a:r>
              <a:rPr lang="en-GB" dirty="0"/>
              <a:t> </a:t>
            </a:r>
            <a:r>
              <a:rPr lang="en-GB" dirty="0" err="1"/>
              <a:t>kieltona</a:t>
            </a:r>
            <a:r>
              <a:rPr lang="en-GB" dirty="0"/>
              <a:t> (</a:t>
            </a:r>
            <a:r>
              <a:rPr lang="en-GB" dirty="0" err="1"/>
              <a:t>negaatio</a:t>
            </a:r>
            <a:r>
              <a:rPr lang="en-GB" dirty="0"/>
              <a:t> </a:t>
            </a:r>
            <a:r>
              <a:rPr lang="en-GB" dirty="0" err="1"/>
              <a:t>uskomusoperaattorin</a:t>
            </a:r>
            <a:r>
              <a:rPr lang="en-GB" dirty="0"/>
              <a:t> </a:t>
            </a:r>
            <a:r>
              <a:rPr lang="en-GB" dirty="0" err="1"/>
              <a:t>ulko</a:t>
            </a:r>
            <a:r>
              <a:rPr lang="en-GB" dirty="0"/>
              <a:t>- vs. </a:t>
            </a:r>
            <a:r>
              <a:rPr lang="en-GB" dirty="0" err="1"/>
              <a:t>sisäpuolella</a:t>
            </a:r>
            <a:r>
              <a:rPr lang="en-GB" dirty="0"/>
              <a:t>):</a:t>
            </a:r>
          </a:p>
          <a:p>
            <a:pPr lvl="1"/>
            <a:r>
              <a:rPr lang="en-GB" dirty="0" err="1"/>
              <a:t>Ulkoapäin</a:t>
            </a:r>
            <a:r>
              <a:rPr lang="en-GB" dirty="0"/>
              <a:t>: </a:t>
            </a:r>
            <a:r>
              <a:rPr lang="en-GB" b="1" dirty="0" err="1"/>
              <a:t>uskon</a:t>
            </a:r>
            <a:r>
              <a:rPr lang="en-GB" b="1" dirty="0"/>
              <a:t> </a:t>
            </a:r>
            <a:r>
              <a:rPr lang="en-GB" b="1" dirty="0" err="1"/>
              <a:t>puute</a:t>
            </a:r>
            <a:r>
              <a:rPr lang="en-GB" b="1" dirty="0"/>
              <a:t> (</a:t>
            </a:r>
            <a:r>
              <a:rPr lang="en-GB" b="1" dirty="0" err="1"/>
              <a:t>ei-usko</a:t>
            </a:r>
            <a:r>
              <a:rPr lang="en-GB" b="1" dirty="0"/>
              <a:t>) </a:t>
            </a:r>
            <a:r>
              <a:rPr lang="en-GB" dirty="0" err="1"/>
              <a:t>Jumalan</a:t>
            </a:r>
            <a:r>
              <a:rPr lang="en-GB" dirty="0"/>
              <a:t>/</a:t>
            </a:r>
            <a:r>
              <a:rPr lang="en-GB" dirty="0" err="1"/>
              <a:t>jumalien</a:t>
            </a:r>
            <a:r>
              <a:rPr lang="en-GB" dirty="0"/>
              <a:t> </a:t>
            </a:r>
            <a:r>
              <a:rPr lang="en-GB" dirty="0" err="1"/>
              <a:t>olemassaoloon</a:t>
            </a:r>
            <a:r>
              <a:rPr lang="en-GB" dirty="0"/>
              <a:t>.</a:t>
            </a:r>
          </a:p>
          <a:p>
            <a:pPr lvl="2"/>
            <a:r>
              <a:rPr lang="en-GB" dirty="0" err="1"/>
              <a:t>Liian</a:t>
            </a:r>
            <a:r>
              <a:rPr lang="en-GB" dirty="0"/>
              <a:t> </a:t>
            </a:r>
            <a:r>
              <a:rPr lang="en-GB" dirty="0" err="1"/>
              <a:t>lavea</a:t>
            </a:r>
            <a:r>
              <a:rPr lang="en-GB" dirty="0"/>
              <a:t> </a:t>
            </a:r>
            <a:r>
              <a:rPr lang="en-GB" dirty="0" err="1"/>
              <a:t>ateismin</a:t>
            </a:r>
            <a:r>
              <a:rPr lang="en-GB" dirty="0"/>
              <a:t> </a:t>
            </a:r>
            <a:r>
              <a:rPr lang="en-GB" dirty="0" err="1"/>
              <a:t>määritelmä</a:t>
            </a:r>
            <a:r>
              <a:rPr lang="en-GB" dirty="0"/>
              <a:t>: </a:t>
            </a:r>
            <a:r>
              <a:rPr lang="en-GB" dirty="0" err="1"/>
              <a:t>sisältää</a:t>
            </a:r>
            <a:r>
              <a:rPr lang="en-GB" dirty="0"/>
              <a:t> </a:t>
            </a:r>
            <a:r>
              <a:rPr lang="en-GB" dirty="0" err="1"/>
              <a:t>agnostisismin</a:t>
            </a:r>
            <a:r>
              <a:rPr lang="en-GB" dirty="0"/>
              <a:t>.</a:t>
            </a:r>
          </a:p>
          <a:p>
            <a:pPr lvl="1"/>
            <a:r>
              <a:rPr lang="fi-FI" dirty="0"/>
              <a:t>Sisältäpäin: </a:t>
            </a:r>
            <a:r>
              <a:rPr lang="fi-FI" b="1" dirty="0"/>
              <a:t>usko jumalien ei-olemassaoloon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8681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9962</TotalTime>
  <Words>2153</Words>
  <Application>Microsoft Office PowerPoint</Application>
  <PresentationFormat>Widescreen</PresentationFormat>
  <Paragraphs>144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 Theme</vt:lpstr>
      <vt:lpstr>Ilkka Niiniluoto uskontokriitikkona</vt:lpstr>
      <vt:lpstr>Esitelmän rakenne</vt:lpstr>
      <vt:lpstr>1. Johdanto: Ilkka Niiniluodon filosofian keskeisiä elementtejä</vt:lpstr>
      <vt:lpstr>Niiniluodon filosofian elementtejä (jatkoa)</vt:lpstr>
      <vt:lpstr>2. Tieteellinen vs. uskonnollinen maailmankuva ja -katsomus</vt:lpstr>
      <vt:lpstr>Tieteellinen vs. uskonnollinen maailmankuva ja -katsomus (jatkoa)</vt:lpstr>
      <vt:lpstr>Tieteellinen vs. uskonnollinen maailmankuva ja -katsomus (jatkoa)</vt:lpstr>
      <vt:lpstr>3. Ateismin määrittelystä: filosofinen vs. tieteellinen ateismi</vt:lpstr>
      <vt:lpstr>Ateismin määrittelystä (jatkoa)</vt:lpstr>
      <vt:lpstr>4. Teismi vs. ateismi &amp; evidentialismi</vt:lpstr>
      <vt:lpstr>Teismi vs. ateismi &amp; evidentialismi (jatkoa)</vt:lpstr>
      <vt:lpstr>Teismi vs. ateismi &amp; evidentialismi (jatkoa)</vt:lpstr>
      <vt:lpstr>5. Etiikka ilman uskontoa</vt:lpstr>
      <vt:lpstr>6. Niiniluoto teologian puolustajana</vt:lpstr>
      <vt:lpstr>Niiniluoto teologian puolustajana (jatkoa)</vt:lpstr>
      <vt:lpstr>7. Lopuksi: havaintoja, kysymyksiä, kritiikkiä</vt:lpstr>
      <vt:lpstr>Lopuksi (jatkoa)</vt:lpstr>
      <vt:lpstr>Kirjallisuutta</vt:lpstr>
    </vt:vector>
  </TitlesOfParts>
  <Company>University of Helsinki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Pihlström, Sami J</dc:creator>
  <cp:lastModifiedBy>Pihlström, Sami J</cp:lastModifiedBy>
  <cp:revision>19</cp:revision>
  <cp:lastPrinted>2026-01-13T10:51:03Z</cp:lastPrinted>
  <dcterms:created xsi:type="dcterms:W3CDTF">2026-01-06T15:12:33Z</dcterms:created>
  <dcterms:modified xsi:type="dcterms:W3CDTF">2026-03-02T09:31:03Z</dcterms:modified>
</cp:coreProperties>
</file>